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73" r:id="rId5"/>
    <p:sldId id="260"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D6E8FA4-ACD7-7948-A33C-18F9ED22231D}"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78050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E8FA4-ACD7-7948-A33C-18F9ED22231D}"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4758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E8FA4-ACD7-7948-A33C-18F9ED22231D}"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3606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E8FA4-ACD7-7948-A33C-18F9ED22231D}"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58830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E8FA4-ACD7-7948-A33C-18F9ED22231D}"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355958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E8FA4-ACD7-7948-A33C-18F9ED22231D}"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321174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E8FA4-ACD7-7948-A33C-18F9ED22231D}"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34124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E8FA4-ACD7-7948-A33C-18F9ED22231D}"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33587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E8FA4-ACD7-7948-A33C-18F9ED22231D}"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76830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6E8FA4-ACD7-7948-A33C-18F9ED22231D}"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98482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6E8FA4-ACD7-7948-A33C-18F9ED22231D}"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44438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D6E8FA4-ACD7-7948-A33C-18F9ED22231D}" type="datetimeFigureOut">
              <a:rPr lang="en-US" smtClean="0"/>
              <a:t>9/22/2023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86D2DA-EA18-BA45-B858-56B04FDEE127}" type="slidenum">
              <a:rPr lang="en-US" smtClean="0"/>
              <a:t>‹#›</a:t>
            </a:fld>
            <a:endParaRPr lang="en-US"/>
          </a:p>
        </p:txBody>
      </p:sp>
    </p:spTree>
    <p:extLst>
      <p:ext uri="{BB962C8B-B14F-4D97-AF65-F5344CB8AC3E}">
        <p14:creationId xmlns:p14="http://schemas.microsoft.com/office/powerpoint/2010/main" val="2222212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CD8E9-3E5F-C915-3DE9-1BD34149CD08}"/>
              </a:ext>
            </a:extLst>
          </p:cNvPr>
          <p:cNvSpPr txBox="1"/>
          <p:nvPr/>
        </p:nvSpPr>
        <p:spPr>
          <a:xfrm>
            <a:off x="773207" y="4403649"/>
            <a:ext cx="5842746" cy="1446550"/>
          </a:xfrm>
          <a:prstGeom prst="rect">
            <a:avLst/>
          </a:prstGeom>
          <a:noFill/>
        </p:spPr>
        <p:txBody>
          <a:bodyPr wrap="square" rtlCol="0">
            <a:spAutoFit/>
          </a:bodyPr>
          <a:lstStyle/>
          <a:p>
            <a:r>
              <a:rPr lang="en-US" sz="4400" b="1" dirty="0">
                <a:latin typeface="Century Gothic" panose="020B0502020202020204" pitchFamily="34" charset="0"/>
              </a:rPr>
              <a:t>Cashflow Projections Spreadsheet Guide</a:t>
            </a:r>
          </a:p>
        </p:txBody>
      </p:sp>
      <p:grpSp>
        <p:nvGrpSpPr>
          <p:cNvPr id="16" name="Group 15">
            <a:extLst>
              <a:ext uri="{FF2B5EF4-FFF2-40B4-BE49-F238E27FC236}">
                <a16:creationId xmlns:a16="http://schemas.microsoft.com/office/drawing/2014/main" id="{E73ED1B8-B2E7-7644-7161-C40E6755122A}"/>
              </a:ext>
            </a:extLst>
          </p:cNvPr>
          <p:cNvGrpSpPr/>
          <p:nvPr/>
        </p:nvGrpSpPr>
        <p:grpSpPr>
          <a:xfrm>
            <a:off x="443753" y="0"/>
            <a:ext cx="1775012" cy="3927157"/>
            <a:chOff x="443753" y="0"/>
            <a:chExt cx="1775012" cy="3927157"/>
          </a:xfrm>
        </p:grpSpPr>
        <p:sp>
          <p:nvSpPr>
            <p:cNvPr id="13" name="Rectangle 12">
              <a:extLst>
                <a:ext uri="{FF2B5EF4-FFF2-40B4-BE49-F238E27FC236}">
                  <a16:creationId xmlns:a16="http://schemas.microsoft.com/office/drawing/2014/main" id="{F68B18CD-63CB-E2B5-0311-DDDB7B208999}"/>
                </a:ext>
              </a:extLst>
            </p:cNvPr>
            <p:cNvSpPr/>
            <p:nvPr/>
          </p:nvSpPr>
          <p:spPr>
            <a:xfrm>
              <a:off x="443753" y="0"/>
              <a:ext cx="1775012" cy="2981115"/>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Flowchart: Connector 13">
              <a:extLst>
                <a:ext uri="{FF2B5EF4-FFF2-40B4-BE49-F238E27FC236}">
                  <a16:creationId xmlns:a16="http://schemas.microsoft.com/office/drawing/2014/main" id="{B60FF2F9-EDF2-0297-706A-8A5C81D33A8E}"/>
                </a:ext>
              </a:extLst>
            </p:cNvPr>
            <p:cNvSpPr/>
            <p:nvPr/>
          </p:nvSpPr>
          <p:spPr>
            <a:xfrm>
              <a:off x="443753" y="2091266"/>
              <a:ext cx="1775012" cy="1835891"/>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15" name="Flowchart: Connector 14">
            <a:extLst>
              <a:ext uri="{FF2B5EF4-FFF2-40B4-BE49-F238E27FC236}">
                <a16:creationId xmlns:a16="http://schemas.microsoft.com/office/drawing/2014/main" id="{1EC9B4E3-C400-218D-9A81-B7CC7C700E69}"/>
              </a:ext>
            </a:extLst>
          </p:cNvPr>
          <p:cNvSpPr/>
          <p:nvPr/>
        </p:nvSpPr>
        <p:spPr>
          <a:xfrm>
            <a:off x="605119" y="2280056"/>
            <a:ext cx="1438835" cy="1470087"/>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4A74A3A5-973C-39AC-872A-9A0D86A78D19}"/>
              </a:ext>
            </a:extLst>
          </p:cNvPr>
          <p:cNvSpPr txBox="1"/>
          <p:nvPr/>
        </p:nvSpPr>
        <p:spPr>
          <a:xfrm>
            <a:off x="773207" y="7036954"/>
            <a:ext cx="4935070" cy="369332"/>
          </a:xfrm>
          <a:prstGeom prst="rect">
            <a:avLst/>
          </a:prstGeom>
          <a:noFill/>
        </p:spPr>
        <p:txBody>
          <a:bodyPr wrap="square" rtlCol="0">
            <a:spAutoFit/>
          </a:bodyPr>
          <a:lstStyle/>
          <a:p>
            <a:r>
              <a:rPr lang="en-US" b="1" i="0" dirty="0">
                <a:effectLst/>
                <a:latin typeface="Century Gothic" panose="020B0502020202020204" pitchFamily="34" charset="0"/>
              </a:rPr>
              <a:t>A Step-by-Step Guide for Entrepreneurs</a:t>
            </a:r>
            <a:endParaRPr lang="en-ZA" b="1" dirty="0">
              <a:latin typeface="Century Gothic" panose="020B0502020202020204" pitchFamily="34" charset="0"/>
            </a:endParaRPr>
          </a:p>
        </p:txBody>
      </p:sp>
    </p:spTree>
    <p:extLst>
      <p:ext uri="{BB962C8B-B14F-4D97-AF65-F5344CB8AC3E}">
        <p14:creationId xmlns:p14="http://schemas.microsoft.com/office/powerpoint/2010/main" val="228788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A37364-38AB-3975-B53A-15F0BF499DEF}"/>
              </a:ext>
            </a:extLst>
          </p:cNvPr>
          <p:cNvGrpSpPr/>
          <p:nvPr/>
        </p:nvGrpSpPr>
        <p:grpSpPr>
          <a:xfrm>
            <a:off x="-1" y="313084"/>
            <a:ext cx="3429003" cy="814157"/>
            <a:chOff x="-1" y="313084"/>
            <a:chExt cx="3429003" cy="814157"/>
          </a:xfrm>
        </p:grpSpPr>
        <p:sp>
          <p:nvSpPr>
            <p:cNvPr id="12" name="Rectangle 11">
              <a:extLst>
                <a:ext uri="{FF2B5EF4-FFF2-40B4-BE49-F238E27FC236}">
                  <a16:creationId xmlns:a16="http://schemas.microsoft.com/office/drawing/2014/main" id="{4AEA4CE1-4306-217A-DACB-77F1C37D351F}"/>
                </a:ext>
              </a:extLst>
            </p:cNvPr>
            <p:cNvSpPr/>
            <p:nvPr/>
          </p:nvSpPr>
          <p:spPr>
            <a:xfrm rot="16200000">
              <a:off x="1098993" y="-785907"/>
              <a:ext cx="814154" cy="3012141"/>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lowchart: Connector 12">
              <a:extLst>
                <a:ext uri="{FF2B5EF4-FFF2-40B4-BE49-F238E27FC236}">
                  <a16:creationId xmlns:a16="http://schemas.microsoft.com/office/drawing/2014/main" id="{B530192D-7474-9844-1034-CC786D3C7A7C}"/>
                </a:ext>
              </a:extLst>
            </p:cNvPr>
            <p:cNvSpPr/>
            <p:nvPr/>
          </p:nvSpPr>
          <p:spPr>
            <a:xfrm rot="16200000">
              <a:off x="2578169" y="276409"/>
              <a:ext cx="814157" cy="887508"/>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454465" y="427775"/>
            <a:ext cx="3391396" cy="584775"/>
          </a:xfrm>
          <a:prstGeom prst="rect">
            <a:avLst/>
          </a:prstGeom>
          <a:noFill/>
        </p:spPr>
        <p:txBody>
          <a:bodyPr wrap="square" rtlCol="0">
            <a:spAutoFit/>
          </a:bodyPr>
          <a:lstStyle/>
          <a:p>
            <a:r>
              <a:rPr lang="en-US" sz="3200" b="1">
                <a:latin typeface="Century Gothic" panose="020B0502020202020204" pitchFamily="34" charset="0"/>
              </a:rPr>
              <a:t>CONTENTS</a:t>
            </a:r>
          </a:p>
        </p:txBody>
      </p:sp>
      <p:sp>
        <p:nvSpPr>
          <p:cNvPr id="7" name="TextBox 6">
            <a:extLst>
              <a:ext uri="{FF2B5EF4-FFF2-40B4-BE49-F238E27FC236}">
                <a16:creationId xmlns:a16="http://schemas.microsoft.com/office/drawing/2014/main" id="{F2995971-1B2F-4179-5622-31961BB5DF9B}"/>
              </a:ext>
            </a:extLst>
          </p:cNvPr>
          <p:cNvSpPr txBox="1"/>
          <p:nvPr/>
        </p:nvSpPr>
        <p:spPr>
          <a:xfrm>
            <a:off x="662734" y="2052647"/>
            <a:ext cx="4423616" cy="3176447"/>
          </a:xfrm>
          <a:prstGeom prst="rect">
            <a:avLst/>
          </a:prstGeom>
          <a:noFill/>
        </p:spPr>
        <p:txBody>
          <a:bodyPr wrap="square" rtlCol="0">
            <a:spAutoFit/>
          </a:bodyPr>
          <a:lstStyle/>
          <a:p>
            <a:pPr>
              <a:lnSpc>
                <a:spcPts val="2239"/>
              </a:lnSpc>
            </a:pPr>
            <a:endParaRPr lang="en-ZA" dirty="0">
              <a:latin typeface="Century Gothic" panose="020B0502020202020204" pitchFamily="34" charset="0"/>
            </a:endParaRPr>
          </a:p>
          <a:p>
            <a:pPr marL="342900" indent="-342900">
              <a:lnSpc>
                <a:spcPts val="2239"/>
              </a:lnSpc>
              <a:buFontTx/>
              <a:buAutoNum type="arabicPeriod"/>
            </a:pPr>
            <a:r>
              <a:rPr lang="en-ZA" dirty="0">
                <a:latin typeface="Century Gothic" panose="020B0502020202020204" pitchFamily="34" charset="0"/>
              </a:rPr>
              <a:t>What is Cashflow and why is it crucial?</a:t>
            </a:r>
          </a:p>
          <a:p>
            <a:pPr marL="342900" indent="-342900">
              <a:lnSpc>
                <a:spcPts val="2239"/>
              </a:lnSpc>
              <a:buFontTx/>
              <a:buAutoNum type="arabicPeriod"/>
            </a:pPr>
            <a:endParaRPr lang="en-ZA" dirty="0">
              <a:latin typeface="Century Gothic" panose="020B0502020202020204" pitchFamily="34" charset="0"/>
            </a:endParaRPr>
          </a:p>
          <a:p>
            <a:pPr marL="342900" indent="-342900">
              <a:lnSpc>
                <a:spcPts val="2239"/>
              </a:lnSpc>
              <a:buFontTx/>
              <a:buAutoNum type="arabicPeriod"/>
            </a:pPr>
            <a:r>
              <a:rPr lang="en-ZA" dirty="0">
                <a:latin typeface="Century Gothic" panose="020B0502020202020204" pitchFamily="34" charset="0"/>
              </a:rPr>
              <a:t>Getting Started with our spreadsheet</a:t>
            </a:r>
          </a:p>
          <a:p>
            <a:pPr marL="342900" indent="-342900">
              <a:lnSpc>
                <a:spcPts val="2239"/>
              </a:lnSpc>
              <a:buFontTx/>
              <a:buAutoNum type="arabicPeriod"/>
            </a:pPr>
            <a:endParaRPr lang="en-ZA" dirty="0">
              <a:latin typeface="Century Gothic" panose="020B0502020202020204" pitchFamily="34" charset="0"/>
            </a:endParaRPr>
          </a:p>
          <a:p>
            <a:pPr marL="342900" indent="-342900">
              <a:lnSpc>
                <a:spcPts val="2239"/>
              </a:lnSpc>
              <a:buFontTx/>
              <a:buAutoNum type="arabicPeriod"/>
            </a:pPr>
            <a:r>
              <a:rPr lang="en-ZA" dirty="0">
                <a:latin typeface="Century Gothic" panose="020B0502020202020204" pitchFamily="34" charset="0"/>
              </a:rPr>
              <a:t>Step-by-step guide to using the spreadsheet </a:t>
            </a:r>
          </a:p>
          <a:p>
            <a:pPr marL="342900" indent="-342900">
              <a:lnSpc>
                <a:spcPts val="2239"/>
              </a:lnSpc>
              <a:buFontTx/>
              <a:buAutoNum type="arabicPeriod"/>
            </a:pPr>
            <a:endParaRPr lang="en-ZA" dirty="0">
              <a:latin typeface="Century Gothic" panose="020B0502020202020204" pitchFamily="34" charset="0"/>
            </a:endParaRPr>
          </a:p>
          <a:p>
            <a:pPr marL="342900" indent="-342900">
              <a:lnSpc>
                <a:spcPts val="2239"/>
              </a:lnSpc>
              <a:buFontTx/>
              <a:buAutoNum type="arabicPeriod"/>
            </a:pPr>
            <a:r>
              <a:rPr lang="en-ZA" dirty="0">
                <a:effectLst/>
                <a:latin typeface="Century Gothic" panose="020B0502020202020204" pitchFamily="34" charset="0"/>
              </a:rPr>
              <a:t>Conclusion </a:t>
            </a:r>
            <a:endParaRPr lang="en-ZA" dirty="0">
              <a:latin typeface="Century Gothic" panose="020B0502020202020204" pitchFamily="34" charset="0"/>
            </a:endParaRPr>
          </a:p>
        </p:txBody>
      </p:sp>
    </p:spTree>
    <p:extLst>
      <p:ext uri="{BB962C8B-B14F-4D97-AF65-F5344CB8AC3E}">
        <p14:creationId xmlns:p14="http://schemas.microsoft.com/office/powerpoint/2010/main" val="418892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6C59A9C-416C-3813-B8B1-721C2671EFD3}"/>
              </a:ext>
            </a:extLst>
          </p:cNvPr>
          <p:cNvGrpSpPr/>
          <p:nvPr/>
        </p:nvGrpSpPr>
        <p:grpSpPr>
          <a:xfrm>
            <a:off x="1" y="151720"/>
            <a:ext cx="6199094" cy="814157"/>
            <a:chOff x="0" y="151720"/>
            <a:chExt cx="5190565" cy="814157"/>
          </a:xfrm>
        </p:grpSpPr>
        <p:sp>
          <p:nvSpPr>
            <p:cNvPr id="8" name="Rectangle 7">
              <a:extLst>
                <a:ext uri="{FF2B5EF4-FFF2-40B4-BE49-F238E27FC236}">
                  <a16:creationId xmlns:a16="http://schemas.microsoft.com/office/drawing/2014/main" id="{1E013C06-2CC5-DC71-0746-CBB1990FAB37}"/>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lowchart: Connector 8">
              <a:extLst>
                <a:ext uri="{FF2B5EF4-FFF2-40B4-BE49-F238E27FC236}">
                  <a16:creationId xmlns:a16="http://schemas.microsoft.com/office/drawing/2014/main" id="{26C116E8-7C5B-1F04-3676-851235B6D66B}"/>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224864" y="297189"/>
            <a:ext cx="6263342" cy="523220"/>
          </a:xfrm>
          <a:prstGeom prst="rect">
            <a:avLst/>
          </a:prstGeom>
          <a:noFill/>
        </p:spPr>
        <p:txBody>
          <a:bodyPr wrap="square" rtlCol="0">
            <a:spAutoFit/>
          </a:bodyPr>
          <a:lstStyle/>
          <a:p>
            <a:r>
              <a:rPr lang="en-US" sz="2800" b="1" i="0" dirty="0">
                <a:effectLst/>
                <a:latin typeface="Söhne"/>
              </a:rPr>
              <a:t>What is Cashflow and Why is it Crucial?</a:t>
            </a:r>
            <a:endParaRPr lang="en-US" sz="2800" b="1" dirty="0">
              <a:latin typeface="Century Gothic" panose="020B0502020202020204" pitchFamily="34" charset="0"/>
            </a:endParaRPr>
          </a:p>
        </p:txBody>
      </p:sp>
      <p:sp>
        <p:nvSpPr>
          <p:cNvPr id="7" name="TextBox 6">
            <a:extLst>
              <a:ext uri="{FF2B5EF4-FFF2-40B4-BE49-F238E27FC236}">
                <a16:creationId xmlns:a16="http://schemas.microsoft.com/office/drawing/2014/main" id="{F2995971-1B2F-4179-5622-31961BB5DF9B}"/>
              </a:ext>
            </a:extLst>
          </p:cNvPr>
          <p:cNvSpPr txBox="1"/>
          <p:nvPr/>
        </p:nvSpPr>
        <p:spPr>
          <a:xfrm>
            <a:off x="224863" y="1456634"/>
            <a:ext cx="6427804" cy="1065228"/>
          </a:xfrm>
          <a:prstGeom prst="rect">
            <a:avLst/>
          </a:prstGeom>
          <a:noFill/>
        </p:spPr>
        <p:txBody>
          <a:bodyPr wrap="square" rtlCol="0">
            <a:spAutoFit/>
          </a:bodyPr>
          <a:lstStyle/>
          <a:p>
            <a:pPr>
              <a:lnSpc>
                <a:spcPct val="107000"/>
              </a:lnSpc>
              <a:spcAft>
                <a:spcPts val="800"/>
              </a:spcAft>
            </a:pPr>
            <a:r>
              <a:rPr lang="en-US" sz="1200" b="0" i="0" dirty="0">
                <a:solidFill>
                  <a:srgbClr val="374151"/>
                </a:solidFill>
                <a:effectLst/>
                <a:latin typeface="Century Gothic" panose="020B0502020202020204" pitchFamily="34" charset="0"/>
              </a:rPr>
              <a:t>Cash flow is the lifeblood of your business. Imagine it as the money that flows in and out of your company, like the ebb and flow of a river. Understanding and managing your cash flow is vital for entrepreneurs like you because it keeps your business afloat, helps you plan for the future, and ensures you have the funds needed to cover expenses, seize opportunities, and grow.</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E378570F-B442-9120-479D-3FE865E5D4D6}"/>
              </a:ext>
            </a:extLst>
          </p:cNvPr>
          <p:cNvGrpSpPr/>
          <p:nvPr/>
        </p:nvGrpSpPr>
        <p:grpSpPr>
          <a:xfrm>
            <a:off x="0" y="3158087"/>
            <a:ext cx="6199094" cy="814157"/>
            <a:chOff x="0" y="151720"/>
            <a:chExt cx="5190565" cy="814157"/>
          </a:xfrm>
        </p:grpSpPr>
        <p:sp>
          <p:nvSpPr>
            <p:cNvPr id="3" name="Rectangle 2">
              <a:extLst>
                <a:ext uri="{FF2B5EF4-FFF2-40B4-BE49-F238E27FC236}">
                  <a16:creationId xmlns:a16="http://schemas.microsoft.com/office/drawing/2014/main" id="{9112F7C6-CCD3-58C0-9695-96EAAD30DDB0}"/>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lowchart: Connector 3">
              <a:extLst>
                <a:ext uri="{FF2B5EF4-FFF2-40B4-BE49-F238E27FC236}">
                  <a16:creationId xmlns:a16="http://schemas.microsoft.com/office/drawing/2014/main" id="{EEA66B77-32C7-EBFE-70B2-FD7CA57E9D10}"/>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5" name="TextBox 4">
            <a:extLst>
              <a:ext uri="{FF2B5EF4-FFF2-40B4-BE49-F238E27FC236}">
                <a16:creationId xmlns:a16="http://schemas.microsoft.com/office/drawing/2014/main" id="{F33AFC53-8421-346D-102D-AC7670AEE9F7}"/>
              </a:ext>
            </a:extLst>
          </p:cNvPr>
          <p:cNvSpPr txBox="1"/>
          <p:nvPr/>
        </p:nvSpPr>
        <p:spPr>
          <a:xfrm>
            <a:off x="224863" y="3303556"/>
            <a:ext cx="6263342" cy="523220"/>
          </a:xfrm>
          <a:prstGeom prst="rect">
            <a:avLst/>
          </a:prstGeom>
          <a:noFill/>
        </p:spPr>
        <p:txBody>
          <a:bodyPr wrap="square" rtlCol="0">
            <a:spAutoFit/>
          </a:bodyPr>
          <a:lstStyle/>
          <a:p>
            <a:r>
              <a:rPr lang="en-US" sz="2800" b="1" i="0" dirty="0">
                <a:effectLst/>
                <a:latin typeface="Söhne"/>
              </a:rPr>
              <a:t>Getting Started with Our Spreadsheet</a:t>
            </a:r>
            <a:endParaRPr lang="en-US" sz="2800" b="1" dirty="0">
              <a:latin typeface="Century Gothic" panose="020B0502020202020204" pitchFamily="34" charset="0"/>
            </a:endParaRPr>
          </a:p>
        </p:txBody>
      </p:sp>
      <p:sp>
        <p:nvSpPr>
          <p:cNvPr id="11" name="TextBox 10">
            <a:extLst>
              <a:ext uri="{FF2B5EF4-FFF2-40B4-BE49-F238E27FC236}">
                <a16:creationId xmlns:a16="http://schemas.microsoft.com/office/drawing/2014/main" id="{C2D71F8C-9C32-CD81-05C8-B5E39F3DE796}"/>
              </a:ext>
            </a:extLst>
          </p:cNvPr>
          <p:cNvSpPr txBox="1"/>
          <p:nvPr/>
        </p:nvSpPr>
        <p:spPr>
          <a:xfrm>
            <a:off x="224863" y="4608470"/>
            <a:ext cx="6427804" cy="669992"/>
          </a:xfrm>
          <a:prstGeom prst="rect">
            <a:avLst/>
          </a:prstGeom>
          <a:noFill/>
        </p:spPr>
        <p:txBody>
          <a:bodyPr wrap="square" rtlCol="0">
            <a:spAutoFit/>
          </a:bodyPr>
          <a:lstStyle/>
          <a:p>
            <a:pPr>
              <a:lnSpc>
                <a:spcPct val="107000"/>
              </a:lnSpc>
              <a:spcAft>
                <a:spcPts val="800"/>
              </a:spcAft>
            </a:pPr>
            <a:r>
              <a:rPr lang="en-US" sz="1200" b="0" i="0" dirty="0">
                <a:solidFill>
                  <a:srgbClr val="374151"/>
                </a:solidFill>
                <a:effectLst/>
                <a:latin typeface="Century Gothic" panose="020B0502020202020204" pitchFamily="34" charset="0"/>
              </a:rPr>
              <a:t>Our Cashflow Forecasting Spreadsheet is your trusted companion in navigating the financial waters of your business. It's designed to simplify the complex world of cash flow management, even if you're not a finance expert.</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209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346B5B9-3C05-A760-A0F3-206031C6BC7F}"/>
              </a:ext>
            </a:extLst>
          </p:cNvPr>
          <p:cNvGrpSpPr/>
          <p:nvPr/>
        </p:nvGrpSpPr>
        <p:grpSpPr>
          <a:xfrm>
            <a:off x="0" y="151720"/>
            <a:ext cx="5836024" cy="1099576"/>
            <a:chOff x="0" y="151720"/>
            <a:chExt cx="5190565" cy="814157"/>
          </a:xfrm>
        </p:grpSpPr>
        <p:sp>
          <p:nvSpPr>
            <p:cNvPr id="14" name="Rectangle 13">
              <a:extLst>
                <a:ext uri="{FF2B5EF4-FFF2-40B4-BE49-F238E27FC236}">
                  <a16:creationId xmlns:a16="http://schemas.microsoft.com/office/drawing/2014/main" id="{298B11E7-41CE-2FA5-02A5-2601ACA1968C}"/>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Flowchart: Connector 15">
              <a:extLst>
                <a:ext uri="{FF2B5EF4-FFF2-40B4-BE49-F238E27FC236}">
                  <a16:creationId xmlns:a16="http://schemas.microsoft.com/office/drawing/2014/main" id="{04BBAB6C-DA26-BDA8-53A2-0F963AFA88BC}"/>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7" name="TextBox 6">
            <a:extLst>
              <a:ext uri="{FF2B5EF4-FFF2-40B4-BE49-F238E27FC236}">
                <a16:creationId xmlns:a16="http://schemas.microsoft.com/office/drawing/2014/main" id="{F2995971-1B2F-4179-5622-31961BB5DF9B}"/>
              </a:ext>
            </a:extLst>
          </p:cNvPr>
          <p:cNvSpPr txBox="1"/>
          <p:nvPr/>
        </p:nvSpPr>
        <p:spPr>
          <a:xfrm>
            <a:off x="215098" y="1482047"/>
            <a:ext cx="6427804" cy="3927998"/>
          </a:xfrm>
          <a:prstGeom prst="rect">
            <a:avLst/>
          </a:prstGeom>
          <a:noFill/>
        </p:spPr>
        <p:txBody>
          <a:bodyPr wrap="square" rtlCol="0">
            <a:spAutoFit/>
          </a:bodyPr>
          <a:lstStyle/>
          <a:p>
            <a:pPr>
              <a:lnSpc>
                <a:spcPct val="107000"/>
              </a:lnSpc>
              <a:spcAft>
                <a:spcPts val="800"/>
              </a:spcAft>
            </a:pPr>
            <a:r>
              <a:rPr lang="en-US" sz="1600" b="1" kern="100" dirty="0">
                <a:solidFill>
                  <a:srgbClr val="F6DC1A"/>
                </a:solidFill>
                <a:effectLst/>
                <a:latin typeface="Century Gothic" panose="020B0502020202020204" pitchFamily="34" charset="0"/>
                <a:ea typeface="Calibri" panose="020F0502020204030204" pitchFamily="34" charset="0"/>
                <a:cs typeface="Times New Roman" panose="02020603050405020304" pitchFamily="18" charset="0"/>
              </a:rPr>
              <a:t>1. Setting Up Your Spreadsheet</a:t>
            </a:r>
          </a:p>
          <a:p>
            <a:pPr>
              <a:lnSpc>
                <a:spcPct val="107000"/>
              </a:lnSpc>
              <a:spcAft>
                <a:spcPts val="800"/>
              </a:spcAft>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1,1 </a:t>
            </a:r>
            <a:r>
              <a:rPr lang="en-US" sz="1200" b="1" kern="100" dirty="0">
                <a:effectLst/>
                <a:latin typeface="Century Gothic" panose="020B0502020202020204" pitchFamily="34" charset="0"/>
                <a:ea typeface="Calibri" panose="020F0502020204030204" pitchFamily="34" charset="0"/>
                <a:cs typeface="Times New Roman" panose="02020603050405020304" pitchFamily="18" charset="0"/>
              </a:rPr>
              <a:t>Input Your Starting Balance: </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Begin by entering your current bank balance or the amount of cash you have on hand. This is your starting point.</a:t>
            </a:r>
          </a:p>
          <a:p>
            <a:pPr>
              <a:lnSpc>
                <a:spcPct val="107000"/>
              </a:lnSpc>
              <a:spcAft>
                <a:spcPts val="800"/>
              </a:spcAft>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Century Gothic" panose="020B0502020202020204" pitchFamily="34" charset="0"/>
                <a:ea typeface="Calibri" panose="020F0502020204030204" pitchFamily="34" charset="0"/>
                <a:cs typeface="Times New Roman" panose="02020603050405020304" pitchFamily="18" charset="0"/>
              </a:rPr>
              <a:t>1</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.2 </a:t>
            </a:r>
            <a:r>
              <a:rPr lang="en-US" sz="1200" b="1" kern="100" dirty="0">
                <a:effectLst/>
                <a:latin typeface="Century Gothic" panose="020B0502020202020204" pitchFamily="34" charset="0"/>
                <a:ea typeface="Calibri" panose="020F0502020204030204" pitchFamily="34" charset="0"/>
                <a:cs typeface="Times New Roman" panose="02020603050405020304" pitchFamily="18" charset="0"/>
              </a:rPr>
              <a:t>Income Projections: </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Estimate your monthly income. This includes sales, revenue from services, and any other sources of money coming into your business. Be as accurate as possible.</a:t>
            </a:r>
          </a:p>
          <a:p>
            <a:pPr>
              <a:lnSpc>
                <a:spcPct val="107000"/>
              </a:lnSpc>
              <a:spcAft>
                <a:spcPts val="800"/>
              </a:spcAft>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Century Gothic" panose="020B0502020202020204" pitchFamily="34" charset="0"/>
                <a:ea typeface="Calibri" panose="020F0502020204030204" pitchFamily="34" charset="0"/>
                <a:cs typeface="Times New Roman" panose="02020603050405020304" pitchFamily="18" charset="0"/>
              </a:rPr>
              <a:t>1</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.3 </a:t>
            </a:r>
            <a:r>
              <a:rPr lang="en-US" sz="1200" b="1" kern="100" dirty="0">
                <a:effectLst/>
                <a:latin typeface="Century Gothic" panose="020B0502020202020204" pitchFamily="34" charset="0"/>
                <a:ea typeface="Calibri" panose="020F0502020204030204" pitchFamily="34" charset="0"/>
                <a:cs typeface="Times New Roman" panose="02020603050405020304" pitchFamily="18" charset="0"/>
              </a:rPr>
              <a:t>Expense Projections: </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List all your monthly expenses such as rent, utilities, payroll, and other operational costs. It's essential to categorize and detail your expenses accurately.</a:t>
            </a:r>
          </a:p>
          <a:p>
            <a:pPr>
              <a:lnSpc>
                <a:spcPct val="107000"/>
              </a:lnSpc>
              <a:spcAft>
                <a:spcPts val="800"/>
              </a:spcAft>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Century Gothic" panose="020B0502020202020204" pitchFamily="34" charset="0"/>
                <a:ea typeface="Calibri" panose="020F0502020204030204" pitchFamily="34" charset="0"/>
                <a:cs typeface="Times New Roman" panose="02020603050405020304" pitchFamily="18" charset="0"/>
              </a:rPr>
              <a:t>1</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.4 </a:t>
            </a:r>
            <a:r>
              <a:rPr lang="en-US" sz="1200" b="1" kern="100" dirty="0">
                <a:effectLst/>
                <a:latin typeface="Century Gothic" panose="020B0502020202020204" pitchFamily="34" charset="0"/>
                <a:ea typeface="Calibri" panose="020F0502020204030204" pitchFamily="34" charset="0"/>
                <a:cs typeface="Times New Roman" panose="02020603050405020304" pitchFamily="18" charset="0"/>
              </a:rPr>
              <a:t>One-Time Expenses: </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If you anticipate any irregular or one-time expenses (e.g., equipment purchase, marketing campaign), account for them separately.</a:t>
            </a:r>
            <a:endParaRPr lang="en-ZA" sz="1200" kern="1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C12485B-4306-47F4-11B5-332A097C66C6}"/>
              </a:ext>
            </a:extLst>
          </p:cNvPr>
          <p:cNvSpPr txBox="1"/>
          <p:nvPr/>
        </p:nvSpPr>
        <p:spPr>
          <a:xfrm>
            <a:off x="215098" y="224454"/>
            <a:ext cx="6155766" cy="954107"/>
          </a:xfrm>
          <a:prstGeom prst="rect">
            <a:avLst/>
          </a:prstGeom>
          <a:noFill/>
        </p:spPr>
        <p:txBody>
          <a:bodyPr wrap="square" rtlCol="0">
            <a:spAutoFit/>
          </a:bodyPr>
          <a:lstStyle/>
          <a:p>
            <a:r>
              <a:rPr lang="en-US" sz="2800" b="1" i="0" dirty="0">
                <a:effectLst/>
                <a:latin typeface="Söhne"/>
              </a:rPr>
              <a:t>Step-by-Step Guide to Using the Spreadsheet</a:t>
            </a:r>
            <a:endParaRPr lang="en-US" sz="2800" b="1" dirty="0">
              <a:latin typeface="Century Gothic" panose="020B0502020202020204" pitchFamily="34" charset="0"/>
            </a:endParaRPr>
          </a:p>
        </p:txBody>
      </p:sp>
      <p:sp>
        <p:nvSpPr>
          <p:cNvPr id="3" name="TextBox 2">
            <a:extLst>
              <a:ext uri="{FF2B5EF4-FFF2-40B4-BE49-F238E27FC236}">
                <a16:creationId xmlns:a16="http://schemas.microsoft.com/office/drawing/2014/main" id="{28B5CA06-558B-0116-131E-D9F267B02472}"/>
              </a:ext>
            </a:extLst>
          </p:cNvPr>
          <p:cNvSpPr txBox="1"/>
          <p:nvPr/>
        </p:nvSpPr>
        <p:spPr>
          <a:xfrm>
            <a:off x="215098" y="5945595"/>
            <a:ext cx="6427804" cy="3129959"/>
          </a:xfrm>
          <a:prstGeom prst="rect">
            <a:avLst/>
          </a:prstGeom>
          <a:noFill/>
        </p:spPr>
        <p:txBody>
          <a:bodyPr wrap="square" rtlCol="0">
            <a:spAutoFit/>
          </a:bodyPr>
          <a:lstStyle/>
          <a:p>
            <a:pPr>
              <a:lnSpc>
                <a:spcPct val="107000"/>
              </a:lnSpc>
              <a:spcAft>
                <a:spcPts val="800"/>
              </a:spcAft>
            </a:pPr>
            <a:r>
              <a:rPr lang="en-US" sz="1600" b="1" kern="100" dirty="0">
                <a:solidFill>
                  <a:srgbClr val="F6DC1A"/>
                </a:solidFill>
                <a:effectLst/>
                <a:latin typeface="Century Gothic" panose="020B0502020202020204" pitchFamily="34" charset="0"/>
                <a:ea typeface="Calibri" panose="020F0502020204030204" pitchFamily="34" charset="0"/>
                <a:cs typeface="Times New Roman" panose="02020603050405020304" pitchFamily="18" charset="0"/>
              </a:rPr>
              <a:t>2. Managing Your Cash Flow</a:t>
            </a:r>
          </a:p>
          <a:p>
            <a:pPr>
              <a:lnSpc>
                <a:spcPct val="107000"/>
              </a:lnSpc>
              <a:spcAft>
                <a:spcPts val="800"/>
              </a:spcAft>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Century Gothic" panose="020B0502020202020204" pitchFamily="34" charset="0"/>
                <a:ea typeface="Calibri" panose="020F0502020204030204" pitchFamily="34" charset="0"/>
                <a:cs typeface="Times New Roman" panose="02020603050405020304" pitchFamily="18" charset="0"/>
              </a:rPr>
              <a:t>2</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.1 </a:t>
            </a:r>
            <a:r>
              <a:rPr lang="en-US" sz="1200" b="1" kern="100" dirty="0">
                <a:effectLst/>
                <a:latin typeface="Century Gothic" panose="020B0502020202020204" pitchFamily="34" charset="0"/>
                <a:ea typeface="Calibri" panose="020F0502020204030204" pitchFamily="34" charset="0"/>
                <a:cs typeface="Times New Roman" panose="02020603050405020304" pitchFamily="18" charset="0"/>
              </a:rPr>
              <a:t>Track Transactions: </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Regularly update your spreadsheet with actual income and expenses as they occur. This keeps your cash flow projections current.</a:t>
            </a:r>
          </a:p>
          <a:p>
            <a:pPr>
              <a:lnSpc>
                <a:spcPct val="107000"/>
              </a:lnSpc>
              <a:spcAft>
                <a:spcPts val="800"/>
              </a:spcAft>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Century Gothic" panose="020B0502020202020204" pitchFamily="34" charset="0"/>
                <a:ea typeface="Calibri" panose="020F0502020204030204" pitchFamily="34" charset="0"/>
                <a:cs typeface="Times New Roman" panose="02020603050405020304" pitchFamily="18" charset="0"/>
              </a:rPr>
              <a:t>2</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.2 </a:t>
            </a:r>
            <a:r>
              <a:rPr lang="en-US" sz="1200" b="1" kern="100" dirty="0">
                <a:effectLst/>
                <a:latin typeface="Century Gothic" panose="020B0502020202020204" pitchFamily="34" charset="0"/>
                <a:ea typeface="Calibri" panose="020F0502020204030204" pitchFamily="34" charset="0"/>
                <a:cs typeface="Times New Roman" panose="02020603050405020304" pitchFamily="18" charset="0"/>
              </a:rPr>
              <a:t>Cash Flow Analysis: </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The spreadsheet will automatically calculate your projected cash balance based on your inputs. It provides a clear picture of your financial health, helping you identify potential shortfalls or surpluses.</a:t>
            </a:r>
          </a:p>
          <a:p>
            <a:pPr>
              <a:lnSpc>
                <a:spcPct val="107000"/>
              </a:lnSpc>
              <a:spcAft>
                <a:spcPts val="800"/>
              </a:spcAft>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Century Gothic" panose="020B0502020202020204" pitchFamily="34" charset="0"/>
                <a:ea typeface="Calibri" panose="020F0502020204030204" pitchFamily="34" charset="0"/>
                <a:cs typeface="Times New Roman" panose="02020603050405020304" pitchFamily="18" charset="0"/>
              </a:rPr>
              <a:t>2</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.3 </a:t>
            </a:r>
            <a:r>
              <a:rPr lang="en-US" sz="1200" b="1" kern="100" dirty="0">
                <a:effectLst/>
                <a:latin typeface="Century Gothic" panose="020B0502020202020204" pitchFamily="34" charset="0"/>
                <a:ea typeface="Calibri" panose="020F0502020204030204" pitchFamily="34" charset="0"/>
                <a:cs typeface="Times New Roman" panose="02020603050405020304" pitchFamily="18" charset="0"/>
              </a:rPr>
              <a:t>Plan Ahead: </a:t>
            </a: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Use the insights from your cash flow analysis to make informed decisions. If there's a projected shortfall, plan how you'll cover it, whether through savings or financing. Surpluses can be earmarked for growth or debt reduction.</a:t>
            </a:r>
            <a:endParaRPr lang="en-ZA" sz="1200" kern="1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55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56426F-5CED-8C10-334F-9F19EA657DFB}"/>
              </a:ext>
            </a:extLst>
          </p:cNvPr>
          <p:cNvPicPr>
            <a:picLocks noChangeAspect="1"/>
          </p:cNvPicPr>
          <p:nvPr/>
        </p:nvPicPr>
        <p:blipFill>
          <a:blip r:embed="rId3"/>
          <a:stretch>
            <a:fillRect/>
          </a:stretch>
        </p:blipFill>
        <p:spPr>
          <a:xfrm>
            <a:off x="0" y="147283"/>
            <a:ext cx="5200339" cy="823031"/>
          </a:xfrm>
          <a:prstGeom prst="rect">
            <a:avLst/>
          </a:prstGeom>
        </p:spPr>
      </p:pic>
      <p:sp>
        <p:nvSpPr>
          <p:cNvPr id="6" name="TextBox 5">
            <a:extLst>
              <a:ext uri="{FF2B5EF4-FFF2-40B4-BE49-F238E27FC236}">
                <a16:creationId xmlns:a16="http://schemas.microsoft.com/office/drawing/2014/main" id="{EC8066AD-42D7-DBAC-A2C9-C89DE6AAE90E}"/>
              </a:ext>
            </a:extLst>
          </p:cNvPr>
          <p:cNvSpPr txBox="1"/>
          <p:nvPr/>
        </p:nvSpPr>
        <p:spPr>
          <a:xfrm>
            <a:off x="177799" y="266412"/>
            <a:ext cx="4757272" cy="584775"/>
          </a:xfrm>
          <a:prstGeom prst="rect">
            <a:avLst/>
          </a:prstGeom>
          <a:noFill/>
        </p:spPr>
        <p:txBody>
          <a:bodyPr wrap="square" rtlCol="0">
            <a:spAutoFit/>
          </a:bodyPr>
          <a:lstStyle/>
          <a:p>
            <a:r>
              <a:rPr lang="en-US" sz="3200" b="1" dirty="0">
                <a:latin typeface="Century Gothic" panose="020B0502020202020204" pitchFamily="34" charset="0"/>
              </a:rPr>
              <a:t>Conclusion</a:t>
            </a:r>
          </a:p>
        </p:txBody>
      </p:sp>
      <p:sp>
        <p:nvSpPr>
          <p:cNvPr id="7" name="TextBox 6">
            <a:extLst>
              <a:ext uri="{FF2B5EF4-FFF2-40B4-BE49-F238E27FC236}">
                <a16:creationId xmlns:a16="http://schemas.microsoft.com/office/drawing/2014/main" id="{F2995971-1B2F-4179-5622-31961BB5DF9B}"/>
              </a:ext>
            </a:extLst>
          </p:cNvPr>
          <p:cNvSpPr txBox="1"/>
          <p:nvPr/>
        </p:nvSpPr>
        <p:spPr>
          <a:xfrm>
            <a:off x="344847" y="1530874"/>
            <a:ext cx="6168305" cy="1863267"/>
          </a:xfrm>
          <a:prstGeom prst="rect">
            <a:avLst/>
          </a:prstGeom>
          <a:noFill/>
        </p:spPr>
        <p:txBody>
          <a:bodyPr wrap="square" rtlCol="0">
            <a:spAutoFit/>
          </a:bodyPr>
          <a:lstStyle/>
          <a:p>
            <a:pPr>
              <a:lnSpc>
                <a:spcPct val="107000"/>
              </a:lnSpc>
              <a:spcAft>
                <a:spcPts val="800"/>
              </a:spcAft>
            </a:pP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Managing your cash flow doesn't have to be daunting. Our Cashflow Forecasting Spreadsheet and this step-by-step guide are here to empower you. With accurate financial insights at your fingertips, you'll confidently steer your business towards success.</a:t>
            </a:r>
          </a:p>
          <a:p>
            <a:pPr marL="228600" indent="-228600">
              <a:lnSpc>
                <a:spcPct val="107000"/>
              </a:lnSpc>
              <a:spcAft>
                <a:spcPts val="800"/>
              </a:spcAft>
              <a:buAutoNum type="arabicPeriod"/>
            </a:pP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Century Gothic" panose="020B0502020202020204" pitchFamily="34" charset="0"/>
                <a:ea typeface="Calibri" panose="020F0502020204030204" pitchFamily="34" charset="0"/>
                <a:cs typeface="Times New Roman" panose="02020603050405020304" pitchFamily="18" charset="0"/>
              </a:rPr>
              <a:t>Download our Cashflow Forecasting Spreadsheet and take control of your business finances. Make informed decisions, secure your financial future, and watch your entrepreneurial dreams thrive.</a:t>
            </a:r>
            <a:endParaRPr lang="en-ZA" sz="1200" kern="1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0013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Target Audience Analysis Template </Template>
  <TotalTime>20</TotalTime>
  <Words>475</Words>
  <Application>Microsoft Office PowerPoint</Application>
  <PresentationFormat>A4 Paper (210x297 mm)</PresentationFormat>
  <Paragraphs>36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Söhne</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Masego Moselane</dc:creator>
  <cp:lastModifiedBy>Masego Moselane</cp:lastModifiedBy>
  <cp:revision>2</cp:revision>
  <dcterms:created xsi:type="dcterms:W3CDTF">2023-09-21T22:41:28Z</dcterms:created>
  <dcterms:modified xsi:type="dcterms:W3CDTF">2023-09-21T23:09:24Z</dcterms:modified>
</cp:coreProperties>
</file>