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8" r:id="rId4"/>
    <p:sldId id="259" r:id="rId5"/>
    <p:sldId id="291" r:id="rId6"/>
    <p:sldId id="290" r:id="rId7"/>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72C31F-333D-4587-BC95-FD97A141F9E7}" v="4" dt="2023-07-10T23:15:10.1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5" autoAdjust="0"/>
    <p:restoredTop sz="95033" autoAdjust="0"/>
  </p:normalViewPr>
  <p:slideViewPr>
    <p:cSldViewPr snapToGrid="0">
      <p:cViewPr varScale="1">
        <p:scale>
          <a:sx n="109" d="100"/>
          <a:sy n="109" d="100"/>
        </p:scale>
        <p:origin x="112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6E8FA4-ACD7-7948-A33C-18F9ED22231D}" type="datetimeFigureOut">
              <a:rPr lang="en-US" smtClean="0"/>
              <a:t>7/19/23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86D2DA-EA18-BA45-B858-56B04FDEE127}" type="slidenum">
              <a:rPr lang="en-US" smtClean="0"/>
              <a:t>‹#›</a:t>
            </a:fld>
            <a:endParaRPr lang="en-US" dirty="0"/>
          </a:p>
        </p:txBody>
      </p:sp>
    </p:spTree>
    <p:extLst>
      <p:ext uri="{BB962C8B-B14F-4D97-AF65-F5344CB8AC3E}">
        <p14:creationId xmlns:p14="http://schemas.microsoft.com/office/powerpoint/2010/main" val="1269854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6E8FA4-ACD7-7948-A33C-18F9ED22231D}" type="datetimeFigureOut">
              <a:rPr lang="en-US" smtClean="0"/>
              <a:t>7/19/23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86D2DA-EA18-BA45-B858-56B04FDEE127}" type="slidenum">
              <a:rPr lang="en-US" smtClean="0"/>
              <a:t>‹#›</a:t>
            </a:fld>
            <a:endParaRPr lang="en-US" dirty="0"/>
          </a:p>
        </p:txBody>
      </p:sp>
    </p:spTree>
    <p:extLst>
      <p:ext uri="{BB962C8B-B14F-4D97-AF65-F5344CB8AC3E}">
        <p14:creationId xmlns:p14="http://schemas.microsoft.com/office/powerpoint/2010/main" val="3376283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6E8FA4-ACD7-7948-A33C-18F9ED22231D}" type="datetimeFigureOut">
              <a:rPr lang="en-US" smtClean="0"/>
              <a:t>7/19/23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86D2DA-EA18-BA45-B858-56B04FDEE127}" type="slidenum">
              <a:rPr lang="en-US" smtClean="0"/>
              <a:t>‹#›</a:t>
            </a:fld>
            <a:endParaRPr lang="en-US" dirty="0"/>
          </a:p>
        </p:txBody>
      </p:sp>
    </p:spTree>
    <p:extLst>
      <p:ext uri="{BB962C8B-B14F-4D97-AF65-F5344CB8AC3E}">
        <p14:creationId xmlns:p14="http://schemas.microsoft.com/office/powerpoint/2010/main" val="146589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6E8FA4-ACD7-7948-A33C-18F9ED22231D}" type="datetimeFigureOut">
              <a:rPr lang="en-US" smtClean="0"/>
              <a:t>7/19/23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86D2DA-EA18-BA45-B858-56B04FDEE127}" type="slidenum">
              <a:rPr lang="en-US" smtClean="0"/>
              <a:t>‹#›</a:t>
            </a:fld>
            <a:endParaRPr lang="en-US" dirty="0"/>
          </a:p>
        </p:txBody>
      </p:sp>
    </p:spTree>
    <p:extLst>
      <p:ext uri="{BB962C8B-B14F-4D97-AF65-F5344CB8AC3E}">
        <p14:creationId xmlns:p14="http://schemas.microsoft.com/office/powerpoint/2010/main" val="1125227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6E8FA4-ACD7-7948-A33C-18F9ED22231D}" type="datetimeFigureOut">
              <a:rPr lang="en-US" smtClean="0"/>
              <a:t>7/19/23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86D2DA-EA18-BA45-B858-56B04FDEE127}" type="slidenum">
              <a:rPr lang="en-US" smtClean="0"/>
              <a:t>‹#›</a:t>
            </a:fld>
            <a:endParaRPr lang="en-US" dirty="0"/>
          </a:p>
        </p:txBody>
      </p:sp>
    </p:spTree>
    <p:extLst>
      <p:ext uri="{BB962C8B-B14F-4D97-AF65-F5344CB8AC3E}">
        <p14:creationId xmlns:p14="http://schemas.microsoft.com/office/powerpoint/2010/main" val="1702656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6E8FA4-ACD7-7948-A33C-18F9ED22231D}" type="datetimeFigureOut">
              <a:rPr lang="en-US" smtClean="0"/>
              <a:t>7/19/23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86D2DA-EA18-BA45-B858-56B04FDEE127}" type="slidenum">
              <a:rPr lang="en-US" smtClean="0"/>
              <a:t>‹#›</a:t>
            </a:fld>
            <a:endParaRPr lang="en-US" dirty="0"/>
          </a:p>
        </p:txBody>
      </p:sp>
    </p:spTree>
    <p:extLst>
      <p:ext uri="{BB962C8B-B14F-4D97-AF65-F5344CB8AC3E}">
        <p14:creationId xmlns:p14="http://schemas.microsoft.com/office/powerpoint/2010/main" val="207298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6E8FA4-ACD7-7948-A33C-18F9ED22231D}" type="datetimeFigureOut">
              <a:rPr lang="en-US" smtClean="0"/>
              <a:t>7/19/23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C86D2DA-EA18-BA45-B858-56B04FDEE127}" type="slidenum">
              <a:rPr lang="en-US" smtClean="0"/>
              <a:t>‹#›</a:t>
            </a:fld>
            <a:endParaRPr lang="en-US" dirty="0"/>
          </a:p>
        </p:txBody>
      </p:sp>
    </p:spTree>
    <p:extLst>
      <p:ext uri="{BB962C8B-B14F-4D97-AF65-F5344CB8AC3E}">
        <p14:creationId xmlns:p14="http://schemas.microsoft.com/office/powerpoint/2010/main" val="1472041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6E8FA4-ACD7-7948-A33C-18F9ED22231D}" type="datetimeFigureOut">
              <a:rPr lang="en-US" smtClean="0"/>
              <a:t>7/19/23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C86D2DA-EA18-BA45-B858-56B04FDEE127}" type="slidenum">
              <a:rPr lang="en-US" smtClean="0"/>
              <a:t>‹#›</a:t>
            </a:fld>
            <a:endParaRPr lang="en-US" dirty="0"/>
          </a:p>
        </p:txBody>
      </p:sp>
    </p:spTree>
    <p:extLst>
      <p:ext uri="{BB962C8B-B14F-4D97-AF65-F5344CB8AC3E}">
        <p14:creationId xmlns:p14="http://schemas.microsoft.com/office/powerpoint/2010/main" val="1413048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6E8FA4-ACD7-7948-A33C-18F9ED22231D}" type="datetimeFigureOut">
              <a:rPr lang="en-US" smtClean="0"/>
              <a:t>7/19/23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C86D2DA-EA18-BA45-B858-56B04FDEE127}" type="slidenum">
              <a:rPr lang="en-US" smtClean="0"/>
              <a:t>‹#›</a:t>
            </a:fld>
            <a:endParaRPr lang="en-US" dirty="0"/>
          </a:p>
        </p:txBody>
      </p:sp>
    </p:spTree>
    <p:extLst>
      <p:ext uri="{BB962C8B-B14F-4D97-AF65-F5344CB8AC3E}">
        <p14:creationId xmlns:p14="http://schemas.microsoft.com/office/powerpoint/2010/main" val="1401387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6E8FA4-ACD7-7948-A33C-18F9ED22231D}" type="datetimeFigureOut">
              <a:rPr lang="en-US" smtClean="0"/>
              <a:t>7/19/23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86D2DA-EA18-BA45-B858-56B04FDEE127}" type="slidenum">
              <a:rPr lang="en-US" smtClean="0"/>
              <a:t>‹#›</a:t>
            </a:fld>
            <a:endParaRPr lang="en-US" dirty="0"/>
          </a:p>
        </p:txBody>
      </p:sp>
    </p:spTree>
    <p:extLst>
      <p:ext uri="{BB962C8B-B14F-4D97-AF65-F5344CB8AC3E}">
        <p14:creationId xmlns:p14="http://schemas.microsoft.com/office/powerpoint/2010/main" val="1480546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6E8FA4-ACD7-7948-A33C-18F9ED22231D}" type="datetimeFigureOut">
              <a:rPr lang="en-US" smtClean="0"/>
              <a:t>7/19/23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86D2DA-EA18-BA45-B858-56B04FDEE127}" type="slidenum">
              <a:rPr lang="en-US" smtClean="0"/>
              <a:t>‹#›</a:t>
            </a:fld>
            <a:endParaRPr lang="en-US" dirty="0"/>
          </a:p>
        </p:txBody>
      </p:sp>
    </p:spTree>
    <p:extLst>
      <p:ext uri="{BB962C8B-B14F-4D97-AF65-F5344CB8AC3E}">
        <p14:creationId xmlns:p14="http://schemas.microsoft.com/office/powerpoint/2010/main" val="2879713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6E8FA4-ACD7-7948-A33C-18F9ED22231D}" type="datetimeFigureOut">
              <a:rPr lang="en-US" smtClean="0"/>
              <a:t>7/19/23</a:t>
            </a:fld>
            <a:endParaRPr 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86D2DA-EA18-BA45-B858-56B04FDEE127}" type="slidenum">
              <a:rPr lang="en-US" smtClean="0"/>
              <a:t>‹#›</a:t>
            </a:fld>
            <a:endParaRPr lang="en-US" dirty="0"/>
          </a:p>
        </p:txBody>
      </p:sp>
    </p:spTree>
    <p:extLst>
      <p:ext uri="{BB962C8B-B14F-4D97-AF65-F5344CB8AC3E}">
        <p14:creationId xmlns:p14="http://schemas.microsoft.com/office/powerpoint/2010/main" val="10554387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58000" r="-58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3CD8E9-3E5F-C915-3DE9-1BD34149CD08}"/>
              </a:ext>
            </a:extLst>
          </p:cNvPr>
          <p:cNvSpPr txBox="1"/>
          <p:nvPr/>
        </p:nvSpPr>
        <p:spPr>
          <a:xfrm>
            <a:off x="2761507" y="1969178"/>
            <a:ext cx="4669221" cy="1370503"/>
          </a:xfrm>
          <a:prstGeom prst="rect">
            <a:avLst/>
          </a:prstGeom>
          <a:noFill/>
        </p:spPr>
        <p:txBody>
          <a:bodyPr wrap="square" rtlCol="0">
            <a:spAutoFit/>
          </a:bodyPr>
          <a:lstStyle/>
          <a:p>
            <a:r>
              <a:rPr lang="en-US" sz="4153" b="1" dirty="0">
                <a:latin typeface="Century Gothic" panose="020B0502020202020204" pitchFamily="34" charset="0"/>
              </a:rPr>
              <a:t>Business Model</a:t>
            </a:r>
          </a:p>
          <a:p>
            <a:r>
              <a:rPr lang="en-US" sz="4153" b="1" dirty="0">
                <a:latin typeface="Century Gothic" panose="020B0502020202020204" pitchFamily="34" charset="0"/>
              </a:rPr>
              <a:t>Canvas</a:t>
            </a:r>
          </a:p>
        </p:txBody>
      </p:sp>
      <p:grpSp>
        <p:nvGrpSpPr>
          <p:cNvPr id="11" name="Group 10">
            <a:extLst>
              <a:ext uri="{FF2B5EF4-FFF2-40B4-BE49-F238E27FC236}">
                <a16:creationId xmlns:a16="http://schemas.microsoft.com/office/drawing/2014/main" id="{8A2FF435-2406-5D65-0A60-D83E878BEA99}"/>
              </a:ext>
            </a:extLst>
          </p:cNvPr>
          <p:cNvGrpSpPr/>
          <p:nvPr/>
        </p:nvGrpSpPr>
        <p:grpSpPr>
          <a:xfrm>
            <a:off x="3828435" y="5948516"/>
            <a:ext cx="2249129" cy="599768"/>
            <a:chOff x="3542071" y="5997677"/>
            <a:chExt cx="2249129" cy="599768"/>
          </a:xfrm>
        </p:grpSpPr>
        <p:sp>
          <p:nvSpPr>
            <p:cNvPr id="6" name="Rectangle 5">
              <a:extLst>
                <a:ext uri="{FF2B5EF4-FFF2-40B4-BE49-F238E27FC236}">
                  <a16:creationId xmlns:a16="http://schemas.microsoft.com/office/drawing/2014/main" id="{E8B8B803-F1BC-95D6-F25F-018109B281B5}"/>
                </a:ext>
              </a:extLst>
            </p:cNvPr>
            <p:cNvSpPr/>
            <p:nvPr/>
          </p:nvSpPr>
          <p:spPr>
            <a:xfrm>
              <a:off x="3542071" y="5997677"/>
              <a:ext cx="2249129" cy="599768"/>
            </a:xfrm>
            <a:prstGeom prst="rect">
              <a:avLst/>
            </a:prstGeom>
            <a:noFill/>
            <a:ln w="25400">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TextBox 6">
              <a:extLst>
                <a:ext uri="{FF2B5EF4-FFF2-40B4-BE49-F238E27FC236}">
                  <a16:creationId xmlns:a16="http://schemas.microsoft.com/office/drawing/2014/main" id="{C475F130-A312-4EF1-B4F4-1F16CFCE5A46}"/>
                </a:ext>
              </a:extLst>
            </p:cNvPr>
            <p:cNvSpPr txBox="1"/>
            <p:nvPr/>
          </p:nvSpPr>
          <p:spPr>
            <a:xfrm>
              <a:off x="3975241" y="6159062"/>
              <a:ext cx="1386217" cy="276999"/>
            </a:xfrm>
            <a:prstGeom prst="rect">
              <a:avLst/>
            </a:prstGeom>
            <a:noFill/>
          </p:spPr>
          <p:txBody>
            <a:bodyPr wrap="square" rtlCol="0">
              <a:spAutoFit/>
            </a:bodyPr>
            <a:lstStyle/>
            <a:p>
              <a:pPr algn="ctr"/>
              <a:r>
                <a:rPr lang="en-US" sz="1200" i="1" dirty="0">
                  <a:solidFill>
                    <a:schemeClr val="bg1">
                      <a:lumMod val="75000"/>
                    </a:schemeClr>
                  </a:solidFill>
                  <a:latin typeface="Century Gothic" panose="020B0502020202020204" pitchFamily="34" charset="0"/>
                </a:rPr>
                <a:t>Add logo here</a:t>
              </a:r>
            </a:p>
          </p:txBody>
        </p:sp>
      </p:grpSp>
      <p:pic>
        <p:nvPicPr>
          <p:cNvPr id="2" name="Picture 1">
            <a:extLst>
              <a:ext uri="{FF2B5EF4-FFF2-40B4-BE49-F238E27FC236}">
                <a16:creationId xmlns:a16="http://schemas.microsoft.com/office/drawing/2014/main" id="{84EDCCAA-A837-F502-1E94-23DBB9A89CD5}"/>
              </a:ext>
            </a:extLst>
          </p:cNvPr>
          <p:cNvPicPr>
            <a:picLocks noChangeAspect="1"/>
          </p:cNvPicPr>
          <p:nvPr/>
        </p:nvPicPr>
        <p:blipFill>
          <a:blip r:embed="rId3"/>
          <a:stretch>
            <a:fillRect/>
          </a:stretch>
        </p:blipFill>
        <p:spPr>
          <a:xfrm>
            <a:off x="766051" y="0"/>
            <a:ext cx="1786283" cy="3938357"/>
          </a:xfrm>
          <a:prstGeom prst="rect">
            <a:avLst/>
          </a:prstGeom>
        </p:spPr>
      </p:pic>
      <p:pic>
        <p:nvPicPr>
          <p:cNvPr id="3" name="Picture 2">
            <a:extLst>
              <a:ext uri="{FF2B5EF4-FFF2-40B4-BE49-F238E27FC236}">
                <a16:creationId xmlns:a16="http://schemas.microsoft.com/office/drawing/2014/main" id="{BA1D99EA-EBE9-7DCB-F410-17DF93983C71}"/>
              </a:ext>
            </a:extLst>
          </p:cNvPr>
          <p:cNvPicPr>
            <a:picLocks noChangeAspect="1"/>
          </p:cNvPicPr>
          <p:nvPr/>
        </p:nvPicPr>
        <p:blipFill>
          <a:blip r:embed="rId4"/>
          <a:stretch>
            <a:fillRect/>
          </a:stretch>
        </p:blipFill>
        <p:spPr>
          <a:xfrm>
            <a:off x="933705" y="2314646"/>
            <a:ext cx="1450974" cy="1481456"/>
          </a:xfrm>
          <a:prstGeom prst="rect">
            <a:avLst/>
          </a:prstGeom>
        </p:spPr>
      </p:pic>
    </p:spTree>
    <p:extLst>
      <p:ext uri="{BB962C8B-B14F-4D97-AF65-F5344CB8AC3E}">
        <p14:creationId xmlns:p14="http://schemas.microsoft.com/office/powerpoint/2010/main" val="2287881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58000" r="-58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7A68A68-09C8-3100-8668-261922189A7F}"/>
              </a:ext>
            </a:extLst>
          </p:cNvPr>
          <p:cNvGrpSpPr/>
          <p:nvPr/>
        </p:nvGrpSpPr>
        <p:grpSpPr>
          <a:xfrm>
            <a:off x="0" y="157480"/>
            <a:ext cx="3429003" cy="814157"/>
            <a:chOff x="-1" y="313084"/>
            <a:chExt cx="3429003" cy="814157"/>
          </a:xfrm>
        </p:grpSpPr>
        <p:sp>
          <p:nvSpPr>
            <p:cNvPr id="9" name="Rectangle 8">
              <a:extLst>
                <a:ext uri="{FF2B5EF4-FFF2-40B4-BE49-F238E27FC236}">
                  <a16:creationId xmlns:a16="http://schemas.microsoft.com/office/drawing/2014/main" id="{FBE60A82-1C82-0894-FD5C-3AD0A1FF82DE}"/>
                </a:ext>
              </a:extLst>
            </p:cNvPr>
            <p:cNvSpPr/>
            <p:nvPr/>
          </p:nvSpPr>
          <p:spPr>
            <a:xfrm rot="16200000">
              <a:off x="1098993" y="-785907"/>
              <a:ext cx="814154" cy="3012141"/>
            </a:xfrm>
            <a:prstGeom prst="rect">
              <a:avLst/>
            </a:prstGeom>
            <a:solidFill>
              <a:srgbClr val="F6DC1A"/>
            </a:solidFill>
            <a:ln>
              <a:solidFill>
                <a:srgbClr val="F6DC1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Flowchart: Connector 9">
              <a:extLst>
                <a:ext uri="{FF2B5EF4-FFF2-40B4-BE49-F238E27FC236}">
                  <a16:creationId xmlns:a16="http://schemas.microsoft.com/office/drawing/2014/main" id="{8A1F9A54-FA67-44D5-2AE2-BAE1B78D54ED}"/>
                </a:ext>
              </a:extLst>
            </p:cNvPr>
            <p:cNvSpPr/>
            <p:nvPr/>
          </p:nvSpPr>
          <p:spPr>
            <a:xfrm rot="16200000">
              <a:off x="2578169" y="276409"/>
              <a:ext cx="814157" cy="887508"/>
            </a:xfrm>
            <a:prstGeom prst="flowChartConnector">
              <a:avLst/>
            </a:prstGeom>
            <a:solidFill>
              <a:srgbClr val="F6DC1A"/>
            </a:solidFill>
            <a:ln>
              <a:solidFill>
                <a:srgbClr val="F6DC1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highlight>
                  <a:srgbClr val="FFFF00"/>
                </a:highlight>
              </a:endParaRPr>
            </a:p>
          </p:txBody>
        </p:sp>
      </p:grpSp>
      <p:sp>
        <p:nvSpPr>
          <p:cNvPr id="6" name="TextBox 5">
            <a:extLst>
              <a:ext uri="{FF2B5EF4-FFF2-40B4-BE49-F238E27FC236}">
                <a16:creationId xmlns:a16="http://schemas.microsoft.com/office/drawing/2014/main" id="{EC8066AD-42D7-DBAC-A2C9-C89DE6AAE90E}"/>
              </a:ext>
            </a:extLst>
          </p:cNvPr>
          <p:cNvSpPr txBox="1"/>
          <p:nvPr/>
        </p:nvSpPr>
        <p:spPr>
          <a:xfrm>
            <a:off x="480919" y="302949"/>
            <a:ext cx="2477679" cy="523220"/>
          </a:xfrm>
          <a:prstGeom prst="rect">
            <a:avLst/>
          </a:prstGeom>
          <a:noFill/>
        </p:spPr>
        <p:txBody>
          <a:bodyPr wrap="square" rtlCol="0">
            <a:spAutoFit/>
          </a:bodyPr>
          <a:lstStyle/>
          <a:p>
            <a:r>
              <a:rPr lang="en-US" sz="2800" b="1" dirty="0">
                <a:latin typeface="Century Gothic" panose="020B0502020202020204" pitchFamily="34" charset="0"/>
              </a:rPr>
              <a:t>CONTENTS</a:t>
            </a:r>
          </a:p>
        </p:txBody>
      </p:sp>
      <p:sp>
        <p:nvSpPr>
          <p:cNvPr id="7" name="TextBox 6">
            <a:extLst>
              <a:ext uri="{FF2B5EF4-FFF2-40B4-BE49-F238E27FC236}">
                <a16:creationId xmlns:a16="http://schemas.microsoft.com/office/drawing/2014/main" id="{F2995971-1B2F-4179-5622-31961BB5DF9B}"/>
              </a:ext>
            </a:extLst>
          </p:cNvPr>
          <p:cNvSpPr txBox="1"/>
          <p:nvPr/>
        </p:nvSpPr>
        <p:spPr>
          <a:xfrm>
            <a:off x="647561" y="1670345"/>
            <a:ext cx="3737626" cy="3517310"/>
          </a:xfrm>
          <a:prstGeom prst="rect">
            <a:avLst/>
          </a:prstGeom>
          <a:noFill/>
        </p:spPr>
        <p:txBody>
          <a:bodyPr wrap="square" rtlCol="0">
            <a:spAutoFit/>
          </a:bodyPr>
          <a:lstStyle/>
          <a:p>
            <a:pPr marL="237380" indent="-237380">
              <a:lnSpc>
                <a:spcPct val="150000"/>
              </a:lnSpc>
              <a:buAutoNum type="arabicPeriod"/>
            </a:pPr>
            <a:r>
              <a:rPr lang="en-US" sz="1400" spc="10" dirty="0">
                <a:latin typeface="Montserrat" pitchFamily="2" charset="77"/>
              </a:rPr>
              <a:t>Customer Segments</a:t>
            </a:r>
          </a:p>
          <a:p>
            <a:pPr marL="237380" indent="-237380">
              <a:lnSpc>
                <a:spcPct val="150000"/>
              </a:lnSpc>
              <a:buAutoNum type="arabicPeriod"/>
            </a:pPr>
            <a:r>
              <a:rPr lang="en-US" sz="1400" spc="10" dirty="0">
                <a:latin typeface="Montserrat" pitchFamily="2" charset="77"/>
              </a:rPr>
              <a:t>Value Proposition </a:t>
            </a:r>
          </a:p>
          <a:p>
            <a:pPr marL="237380" indent="-237380">
              <a:lnSpc>
                <a:spcPct val="150000"/>
              </a:lnSpc>
              <a:buAutoNum type="arabicPeriod"/>
            </a:pPr>
            <a:r>
              <a:rPr lang="en-US" sz="1400" spc="10" dirty="0">
                <a:latin typeface="Montserrat" pitchFamily="2" charset="77"/>
              </a:rPr>
              <a:t>Channels</a:t>
            </a:r>
          </a:p>
          <a:p>
            <a:pPr marL="237380" indent="-237380">
              <a:lnSpc>
                <a:spcPct val="150000"/>
              </a:lnSpc>
              <a:buAutoNum type="arabicPeriod"/>
            </a:pPr>
            <a:r>
              <a:rPr lang="en-US" sz="1400" spc="10" dirty="0">
                <a:latin typeface="Montserrat" pitchFamily="2" charset="77"/>
              </a:rPr>
              <a:t>Customer Relationships</a:t>
            </a:r>
          </a:p>
          <a:p>
            <a:pPr marL="237380" indent="-237380">
              <a:lnSpc>
                <a:spcPct val="150000"/>
              </a:lnSpc>
              <a:buAutoNum type="arabicPeriod"/>
            </a:pPr>
            <a:r>
              <a:rPr lang="en-US" sz="1400" spc="10" dirty="0">
                <a:latin typeface="Montserrat" pitchFamily="2" charset="77"/>
              </a:rPr>
              <a:t>Revenue Streams</a:t>
            </a:r>
          </a:p>
          <a:p>
            <a:pPr marL="237380" indent="-237380">
              <a:lnSpc>
                <a:spcPct val="150000"/>
              </a:lnSpc>
              <a:buAutoNum type="arabicPeriod"/>
            </a:pPr>
            <a:r>
              <a:rPr lang="en-US" sz="1400" spc="10" dirty="0">
                <a:latin typeface="Montserrat" pitchFamily="2" charset="77"/>
              </a:rPr>
              <a:t>Key Resources</a:t>
            </a:r>
          </a:p>
          <a:p>
            <a:pPr marL="237380" indent="-237380">
              <a:lnSpc>
                <a:spcPct val="150000"/>
              </a:lnSpc>
              <a:buAutoNum type="arabicPeriod"/>
            </a:pPr>
            <a:r>
              <a:rPr lang="en-US" sz="1400" spc="10" dirty="0">
                <a:latin typeface="Montserrat" pitchFamily="2" charset="77"/>
              </a:rPr>
              <a:t>Key Activities </a:t>
            </a:r>
          </a:p>
          <a:p>
            <a:pPr marL="237380" indent="-237380">
              <a:lnSpc>
                <a:spcPct val="150000"/>
              </a:lnSpc>
              <a:buAutoNum type="arabicPeriod"/>
            </a:pPr>
            <a:r>
              <a:rPr lang="en-US" sz="1400" spc="10" dirty="0">
                <a:latin typeface="Montserrat" pitchFamily="2" charset="77"/>
              </a:rPr>
              <a:t>Kay Partnerships</a:t>
            </a:r>
          </a:p>
          <a:p>
            <a:pPr marL="237380" indent="-237380">
              <a:lnSpc>
                <a:spcPct val="150000"/>
              </a:lnSpc>
              <a:buAutoNum type="arabicPeriod"/>
            </a:pPr>
            <a:r>
              <a:rPr lang="en-US" sz="1400" spc="10" dirty="0">
                <a:latin typeface="Montserrat" pitchFamily="2" charset="77"/>
              </a:rPr>
              <a:t>Cost Structure</a:t>
            </a:r>
          </a:p>
          <a:p>
            <a:pPr marL="237380" indent="-237380">
              <a:lnSpc>
                <a:spcPct val="150000"/>
              </a:lnSpc>
              <a:buAutoNum type="arabicPeriod"/>
            </a:pPr>
            <a:r>
              <a:rPr lang="en-US" sz="1400" spc="10" dirty="0">
                <a:latin typeface="Montserrat" pitchFamily="2" charset="77"/>
              </a:rPr>
              <a:t>Key Metrics</a:t>
            </a:r>
          </a:p>
          <a:p>
            <a:pPr marL="237380" indent="-237380">
              <a:lnSpc>
                <a:spcPts val="1550"/>
              </a:lnSpc>
              <a:buAutoNum type="arabicPeriod"/>
            </a:pPr>
            <a:endParaRPr lang="en-US" sz="1246" spc="10" dirty="0">
              <a:latin typeface="Montserrat" pitchFamily="2" charset="77"/>
            </a:endParaRPr>
          </a:p>
        </p:txBody>
      </p:sp>
      <p:grpSp>
        <p:nvGrpSpPr>
          <p:cNvPr id="2" name="Group 1">
            <a:extLst>
              <a:ext uri="{FF2B5EF4-FFF2-40B4-BE49-F238E27FC236}">
                <a16:creationId xmlns:a16="http://schemas.microsoft.com/office/drawing/2014/main" id="{5E413D41-26F5-1BC3-2F4F-633515D740B3}"/>
              </a:ext>
            </a:extLst>
          </p:cNvPr>
          <p:cNvGrpSpPr/>
          <p:nvPr/>
        </p:nvGrpSpPr>
        <p:grpSpPr>
          <a:xfrm>
            <a:off x="3542071" y="5997677"/>
            <a:ext cx="2249129" cy="599768"/>
            <a:chOff x="3542071" y="5997677"/>
            <a:chExt cx="2249129" cy="599768"/>
          </a:xfrm>
        </p:grpSpPr>
        <p:sp>
          <p:nvSpPr>
            <p:cNvPr id="3" name="Rectangle 2">
              <a:extLst>
                <a:ext uri="{FF2B5EF4-FFF2-40B4-BE49-F238E27FC236}">
                  <a16:creationId xmlns:a16="http://schemas.microsoft.com/office/drawing/2014/main" id="{ECBFC11D-FB67-4CE8-B29B-B7FBBFCB2447}"/>
                </a:ext>
              </a:extLst>
            </p:cNvPr>
            <p:cNvSpPr/>
            <p:nvPr/>
          </p:nvSpPr>
          <p:spPr>
            <a:xfrm>
              <a:off x="3542071" y="5997677"/>
              <a:ext cx="2249129" cy="599768"/>
            </a:xfrm>
            <a:prstGeom prst="rect">
              <a:avLst/>
            </a:prstGeom>
            <a:noFill/>
            <a:ln w="25400">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extBox 7">
              <a:extLst>
                <a:ext uri="{FF2B5EF4-FFF2-40B4-BE49-F238E27FC236}">
                  <a16:creationId xmlns:a16="http://schemas.microsoft.com/office/drawing/2014/main" id="{19C7042F-6EFE-4BC7-792C-EE26A51E7C61}"/>
                </a:ext>
              </a:extLst>
            </p:cNvPr>
            <p:cNvSpPr txBox="1"/>
            <p:nvPr/>
          </p:nvSpPr>
          <p:spPr>
            <a:xfrm>
              <a:off x="3975241" y="6159062"/>
              <a:ext cx="1386217" cy="276999"/>
            </a:xfrm>
            <a:prstGeom prst="rect">
              <a:avLst/>
            </a:prstGeom>
            <a:noFill/>
          </p:spPr>
          <p:txBody>
            <a:bodyPr wrap="square" rtlCol="0">
              <a:spAutoFit/>
            </a:bodyPr>
            <a:lstStyle/>
            <a:p>
              <a:pPr algn="ctr"/>
              <a:r>
                <a:rPr lang="en-US" sz="1200" i="1" dirty="0">
                  <a:solidFill>
                    <a:schemeClr val="bg1">
                      <a:lumMod val="75000"/>
                    </a:schemeClr>
                  </a:solidFill>
                  <a:latin typeface="Century Gothic" panose="020B0502020202020204" pitchFamily="34" charset="0"/>
                </a:rPr>
                <a:t>Add logo here</a:t>
              </a:r>
            </a:p>
          </p:txBody>
        </p:sp>
      </p:grpSp>
    </p:spTree>
    <p:extLst>
      <p:ext uri="{BB962C8B-B14F-4D97-AF65-F5344CB8AC3E}">
        <p14:creationId xmlns:p14="http://schemas.microsoft.com/office/powerpoint/2010/main" val="4188923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58000" r="-58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C8066AD-42D7-DBAC-A2C9-C89DE6AAE90E}"/>
              </a:ext>
            </a:extLst>
          </p:cNvPr>
          <p:cNvSpPr txBox="1"/>
          <p:nvPr/>
        </p:nvSpPr>
        <p:spPr>
          <a:xfrm>
            <a:off x="548905" y="371252"/>
            <a:ext cx="5635585" cy="523220"/>
          </a:xfrm>
          <a:prstGeom prst="rect">
            <a:avLst/>
          </a:prstGeom>
          <a:noFill/>
        </p:spPr>
        <p:txBody>
          <a:bodyPr wrap="square" rtlCol="0">
            <a:spAutoFit/>
          </a:bodyPr>
          <a:lstStyle/>
          <a:p>
            <a:r>
              <a:rPr lang="en-US" sz="2800" b="1" dirty="0">
                <a:latin typeface="Century Gothic" panose="020B0502020202020204" pitchFamily="34" charset="0"/>
              </a:rPr>
              <a:t>How To Use This Template</a:t>
            </a:r>
          </a:p>
        </p:txBody>
      </p:sp>
      <p:sp>
        <p:nvSpPr>
          <p:cNvPr id="7" name="TextBox 6">
            <a:extLst>
              <a:ext uri="{FF2B5EF4-FFF2-40B4-BE49-F238E27FC236}">
                <a16:creationId xmlns:a16="http://schemas.microsoft.com/office/drawing/2014/main" id="{F2995971-1B2F-4179-5622-31961BB5DF9B}"/>
              </a:ext>
            </a:extLst>
          </p:cNvPr>
          <p:cNvSpPr txBox="1"/>
          <p:nvPr/>
        </p:nvSpPr>
        <p:spPr>
          <a:xfrm>
            <a:off x="548905" y="1289135"/>
            <a:ext cx="8399642" cy="3127331"/>
          </a:xfrm>
          <a:prstGeom prst="rect">
            <a:avLst/>
          </a:prstGeom>
          <a:noFill/>
        </p:spPr>
        <p:txBody>
          <a:bodyPr wrap="square" rtlCol="0">
            <a:spAutoFit/>
          </a:bodyPr>
          <a:lstStyle/>
          <a:p>
            <a:pPr algn="just">
              <a:lnSpc>
                <a:spcPts val="2448"/>
              </a:lnSpc>
            </a:pPr>
            <a:r>
              <a:rPr lang="en-US" sz="1200" spc="16" dirty="0">
                <a:solidFill>
                  <a:schemeClr val="bg1">
                    <a:lumMod val="50000"/>
                  </a:schemeClr>
                </a:solidFill>
                <a:latin typeface="Century Gothic" panose="020B0502020202020204" pitchFamily="34" charset="0"/>
              </a:rPr>
              <a:t>This template should be used as a guide for your company’s Business Model Canvas. It includes customizable sections with instructions and/or sample text, as well as prompts for you to complete with guidelines, tips and tricks. These are all the wording in grey.</a:t>
            </a:r>
          </a:p>
          <a:p>
            <a:pPr algn="just">
              <a:lnSpc>
                <a:spcPts val="2448"/>
              </a:lnSpc>
            </a:pPr>
            <a:endParaRPr lang="en-US" sz="1200" spc="16" dirty="0">
              <a:solidFill>
                <a:schemeClr val="bg1">
                  <a:lumMod val="50000"/>
                </a:schemeClr>
              </a:solidFill>
              <a:latin typeface="Century Gothic" panose="020B0502020202020204" pitchFamily="34" charset="0"/>
            </a:endParaRPr>
          </a:p>
          <a:p>
            <a:pPr algn="just">
              <a:lnSpc>
                <a:spcPts val="2448"/>
              </a:lnSpc>
            </a:pPr>
            <a:r>
              <a:rPr lang="en-US" sz="1200" spc="16" dirty="0">
                <a:solidFill>
                  <a:schemeClr val="bg1">
                    <a:lumMod val="50000"/>
                  </a:schemeClr>
                </a:solidFill>
                <a:latin typeface="Century Gothic" panose="020B0502020202020204" pitchFamily="34" charset="0"/>
              </a:rPr>
              <a:t>Once you’ve completed each section, delete all the wording in grey, including this page. </a:t>
            </a:r>
          </a:p>
          <a:p>
            <a:pPr algn="just">
              <a:lnSpc>
                <a:spcPts val="2448"/>
              </a:lnSpc>
            </a:pPr>
            <a:r>
              <a:rPr lang="en-US" sz="1200" spc="16" dirty="0">
                <a:solidFill>
                  <a:schemeClr val="bg1">
                    <a:lumMod val="50000"/>
                  </a:schemeClr>
                </a:solidFill>
                <a:latin typeface="Century Gothic" panose="020B0502020202020204" pitchFamily="34" charset="0"/>
              </a:rPr>
              <a:t>If the information you added yourself in is grey, please remember to change the </a:t>
            </a:r>
            <a:r>
              <a:rPr lang="en-US" sz="1200" spc="16" dirty="0" err="1">
                <a:solidFill>
                  <a:schemeClr val="bg1">
                    <a:lumMod val="50000"/>
                  </a:schemeClr>
                </a:solidFill>
                <a:latin typeface="Century Gothic" panose="020B0502020202020204" pitchFamily="34" charset="0"/>
              </a:rPr>
              <a:t>colour</a:t>
            </a:r>
            <a:r>
              <a:rPr lang="en-US" sz="1200" spc="16" dirty="0">
                <a:solidFill>
                  <a:schemeClr val="bg1">
                    <a:lumMod val="50000"/>
                  </a:schemeClr>
                </a:solidFill>
                <a:latin typeface="Century Gothic" panose="020B0502020202020204" pitchFamily="34" charset="0"/>
              </a:rPr>
              <a:t> to black.</a:t>
            </a:r>
          </a:p>
          <a:p>
            <a:pPr algn="just">
              <a:lnSpc>
                <a:spcPts val="2448"/>
              </a:lnSpc>
            </a:pPr>
            <a:endParaRPr lang="en-US" sz="1200" spc="16" dirty="0">
              <a:solidFill>
                <a:schemeClr val="bg1">
                  <a:lumMod val="50000"/>
                </a:schemeClr>
              </a:solidFill>
              <a:latin typeface="Century Gothic" panose="020B0502020202020204" pitchFamily="34" charset="0"/>
            </a:endParaRPr>
          </a:p>
          <a:p>
            <a:pPr algn="just">
              <a:lnSpc>
                <a:spcPts val="2448"/>
              </a:lnSpc>
            </a:pPr>
            <a:r>
              <a:rPr lang="en-US" sz="1200" spc="16" dirty="0">
                <a:solidFill>
                  <a:schemeClr val="bg1">
                    <a:lumMod val="50000"/>
                  </a:schemeClr>
                </a:solidFill>
                <a:latin typeface="Century Gothic" panose="020B0502020202020204" pitchFamily="34" charset="0"/>
              </a:rPr>
              <a:t>We advise that you change the yellow Background behind the headings and the cover page to your own brand </a:t>
            </a:r>
            <a:r>
              <a:rPr lang="en-US" sz="1200" spc="16" dirty="0" err="1">
                <a:solidFill>
                  <a:schemeClr val="bg1">
                    <a:lumMod val="50000"/>
                  </a:schemeClr>
                </a:solidFill>
                <a:latin typeface="Century Gothic" panose="020B0502020202020204" pitchFamily="34" charset="0"/>
              </a:rPr>
              <a:t>colours</a:t>
            </a:r>
            <a:r>
              <a:rPr lang="en-US" sz="1200" spc="16" dirty="0">
                <a:solidFill>
                  <a:schemeClr val="bg1">
                    <a:lumMod val="50000"/>
                  </a:schemeClr>
                </a:solidFill>
                <a:latin typeface="Century Gothic" panose="020B0502020202020204" pitchFamily="34" charset="0"/>
              </a:rPr>
              <a:t>. </a:t>
            </a:r>
          </a:p>
          <a:p>
            <a:pPr algn="just">
              <a:lnSpc>
                <a:spcPts val="2448"/>
              </a:lnSpc>
            </a:pPr>
            <a:r>
              <a:rPr lang="en-US" sz="1200" spc="16" dirty="0">
                <a:solidFill>
                  <a:schemeClr val="bg1">
                    <a:lumMod val="50000"/>
                  </a:schemeClr>
                </a:solidFill>
                <a:latin typeface="Century Gothic" panose="020B0502020202020204" pitchFamily="34" charset="0"/>
              </a:rPr>
              <a:t>Feel free to play around with the design.</a:t>
            </a:r>
          </a:p>
        </p:txBody>
      </p:sp>
    </p:spTree>
    <p:extLst>
      <p:ext uri="{BB962C8B-B14F-4D97-AF65-F5344CB8AC3E}">
        <p14:creationId xmlns:p14="http://schemas.microsoft.com/office/powerpoint/2010/main" val="3398327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58000" r="-5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BE9DA3A-7C8B-5BA1-CFFE-36E251152382}"/>
              </a:ext>
            </a:extLst>
          </p:cNvPr>
          <p:cNvGrpSpPr/>
          <p:nvPr/>
        </p:nvGrpSpPr>
        <p:grpSpPr>
          <a:xfrm>
            <a:off x="0" y="151721"/>
            <a:ext cx="3982065" cy="752848"/>
            <a:chOff x="0" y="151720"/>
            <a:chExt cx="5190565" cy="814157"/>
          </a:xfrm>
        </p:grpSpPr>
        <p:sp>
          <p:nvSpPr>
            <p:cNvPr id="3" name="Rectangle 2">
              <a:extLst>
                <a:ext uri="{FF2B5EF4-FFF2-40B4-BE49-F238E27FC236}">
                  <a16:creationId xmlns:a16="http://schemas.microsoft.com/office/drawing/2014/main" id="{72D4B107-FCCE-F2AC-04C6-71E2B9110C90}"/>
                </a:ext>
              </a:extLst>
            </p:cNvPr>
            <p:cNvSpPr/>
            <p:nvPr/>
          </p:nvSpPr>
          <p:spPr>
            <a:xfrm rot="16200000">
              <a:off x="1974054" y="-1822331"/>
              <a:ext cx="814154" cy="4762262"/>
            </a:xfrm>
            <a:prstGeom prst="rect">
              <a:avLst/>
            </a:prstGeom>
            <a:solidFill>
              <a:srgbClr val="F6DC1A"/>
            </a:solidFill>
            <a:ln>
              <a:solidFill>
                <a:srgbClr val="F6DC1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Flowchart: Connector 3">
              <a:extLst>
                <a:ext uri="{FF2B5EF4-FFF2-40B4-BE49-F238E27FC236}">
                  <a16:creationId xmlns:a16="http://schemas.microsoft.com/office/drawing/2014/main" id="{733F89E8-359E-27E8-0789-B8D80D1554DE}"/>
                </a:ext>
              </a:extLst>
            </p:cNvPr>
            <p:cNvSpPr/>
            <p:nvPr/>
          </p:nvSpPr>
          <p:spPr>
            <a:xfrm rot="16200000">
              <a:off x="4327551" y="102864"/>
              <a:ext cx="814157" cy="911870"/>
            </a:xfrm>
            <a:prstGeom prst="flowChartConnector">
              <a:avLst/>
            </a:prstGeom>
            <a:solidFill>
              <a:srgbClr val="F6DC1A"/>
            </a:solidFill>
            <a:ln>
              <a:solidFill>
                <a:srgbClr val="F6DC1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highlight>
                  <a:srgbClr val="FFFF00"/>
                </a:highlight>
              </a:endParaRPr>
            </a:p>
          </p:txBody>
        </p:sp>
      </p:grpSp>
      <p:sp>
        <p:nvSpPr>
          <p:cNvPr id="6" name="TextBox 5">
            <a:extLst>
              <a:ext uri="{FF2B5EF4-FFF2-40B4-BE49-F238E27FC236}">
                <a16:creationId xmlns:a16="http://schemas.microsoft.com/office/drawing/2014/main" id="{EC8066AD-42D7-DBAC-A2C9-C89DE6AAE90E}"/>
              </a:ext>
            </a:extLst>
          </p:cNvPr>
          <p:cNvSpPr txBox="1"/>
          <p:nvPr/>
        </p:nvSpPr>
        <p:spPr>
          <a:xfrm>
            <a:off x="238963" y="311547"/>
            <a:ext cx="3414519" cy="433196"/>
          </a:xfrm>
          <a:prstGeom prst="rect">
            <a:avLst/>
          </a:prstGeom>
          <a:noFill/>
        </p:spPr>
        <p:txBody>
          <a:bodyPr wrap="square" rtlCol="0">
            <a:spAutoFit/>
          </a:bodyPr>
          <a:lstStyle/>
          <a:p>
            <a:r>
              <a:rPr lang="en-US" sz="2215" b="1" dirty="0">
                <a:latin typeface="Century Gothic" panose="020B0502020202020204" pitchFamily="34" charset="0"/>
              </a:rPr>
              <a:t>Business Model Canvas</a:t>
            </a:r>
          </a:p>
        </p:txBody>
      </p:sp>
      <p:sp>
        <p:nvSpPr>
          <p:cNvPr id="7" name="TextBox 6">
            <a:extLst>
              <a:ext uri="{FF2B5EF4-FFF2-40B4-BE49-F238E27FC236}">
                <a16:creationId xmlns:a16="http://schemas.microsoft.com/office/drawing/2014/main" id="{F2995971-1B2F-4179-5622-31961BB5DF9B}"/>
              </a:ext>
            </a:extLst>
          </p:cNvPr>
          <p:cNvSpPr txBox="1"/>
          <p:nvPr/>
        </p:nvSpPr>
        <p:spPr>
          <a:xfrm>
            <a:off x="243349" y="1152434"/>
            <a:ext cx="9419301" cy="5078313"/>
          </a:xfrm>
          <a:prstGeom prst="rect">
            <a:avLst/>
          </a:prstGeom>
          <a:noFill/>
        </p:spPr>
        <p:txBody>
          <a:bodyPr wrap="square" rtlCol="0">
            <a:spAutoFit/>
          </a:bodyPr>
          <a:lstStyle/>
          <a:p>
            <a:pPr algn="l"/>
            <a:r>
              <a:rPr lang="en-US" sz="1200" dirty="0">
                <a:solidFill>
                  <a:schemeClr val="bg1">
                    <a:lumMod val="50000"/>
                  </a:schemeClr>
                </a:solidFill>
                <a:latin typeface="Century Gothic" panose="020B0502020202020204" pitchFamily="34" charset="0"/>
              </a:rPr>
              <a:t>The Business Model Canvas is a strategic tool that helps entrepreneurs visualize and </a:t>
            </a:r>
            <a:r>
              <a:rPr lang="en-US" sz="1200" dirty="0" err="1">
                <a:solidFill>
                  <a:schemeClr val="bg1">
                    <a:lumMod val="50000"/>
                  </a:schemeClr>
                </a:solidFill>
                <a:latin typeface="Century Gothic" panose="020B0502020202020204" pitchFamily="34" charset="0"/>
              </a:rPr>
              <a:t>analyse</a:t>
            </a:r>
            <a:r>
              <a:rPr lang="en-US" sz="1200" dirty="0">
                <a:solidFill>
                  <a:schemeClr val="bg1">
                    <a:lumMod val="50000"/>
                  </a:schemeClr>
                </a:solidFill>
                <a:latin typeface="Century Gothic" panose="020B0502020202020204" pitchFamily="34" charset="0"/>
              </a:rPr>
              <a:t> various components of their business model. It provides a holistic view of how different aspects of a business work together to create value. Here's a breakdown of the Business Model Canvas:</a:t>
            </a:r>
          </a:p>
          <a:p>
            <a:br>
              <a:rPr lang="en-US" sz="1200" dirty="0">
                <a:solidFill>
                  <a:schemeClr val="bg1">
                    <a:lumMod val="50000"/>
                  </a:schemeClr>
                </a:solidFill>
                <a:latin typeface="Century Gothic" panose="020B0502020202020204" pitchFamily="34" charset="0"/>
              </a:rPr>
            </a:br>
            <a:endParaRPr lang="en-US" sz="1200" dirty="0">
              <a:solidFill>
                <a:schemeClr val="bg1">
                  <a:lumMod val="50000"/>
                </a:schemeClr>
              </a:solidFill>
              <a:latin typeface="Century Gothic" panose="020B0502020202020204" pitchFamily="34" charset="0"/>
            </a:endParaRPr>
          </a:p>
          <a:p>
            <a:pPr>
              <a:buFont typeface="+mj-lt"/>
              <a:buAutoNum type="arabicPeriod"/>
            </a:pPr>
            <a:r>
              <a:rPr lang="en-US" sz="1200" b="1" dirty="0">
                <a:solidFill>
                  <a:schemeClr val="bg1">
                    <a:lumMod val="50000"/>
                  </a:schemeClr>
                </a:solidFill>
                <a:latin typeface="Century Gothic" panose="020B0502020202020204" pitchFamily="34" charset="0"/>
              </a:rPr>
              <a:t>Customer Segments:</a:t>
            </a:r>
            <a:r>
              <a:rPr lang="en-US" sz="1200" dirty="0">
                <a:solidFill>
                  <a:schemeClr val="bg1">
                    <a:lumMod val="50000"/>
                  </a:schemeClr>
                </a:solidFill>
                <a:latin typeface="Century Gothic" panose="020B0502020202020204" pitchFamily="34" charset="0"/>
              </a:rPr>
              <a:t> Identify the specific customer segments you target. Think about the different groups of customers you serve or plan to serve, and define their characteristics, needs, and behaviors.</a:t>
            </a:r>
          </a:p>
          <a:p>
            <a:pPr>
              <a:buFont typeface="+mj-lt"/>
              <a:buAutoNum type="arabicPeriod"/>
            </a:pPr>
            <a:endParaRPr lang="en-US" sz="1200" dirty="0">
              <a:solidFill>
                <a:schemeClr val="bg1">
                  <a:lumMod val="50000"/>
                </a:schemeClr>
              </a:solidFill>
              <a:latin typeface="Century Gothic" panose="020B0502020202020204" pitchFamily="34" charset="0"/>
            </a:endParaRPr>
          </a:p>
          <a:p>
            <a:pPr>
              <a:buFont typeface="+mj-lt"/>
              <a:buAutoNum type="arabicPeriod"/>
            </a:pPr>
            <a:r>
              <a:rPr lang="en-US" sz="1200" b="1" dirty="0">
                <a:solidFill>
                  <a:schemeClr val="bg1">
                    <a:lumMod val="50000"/>
                  </a:schemeClr>
                </a:solidFill>
                <a:latin typeface="Century Gothic" panose="020B0502020202020204" pitchFamily="34" charset="0"/>
              </a:rPr>
              <a:t>Value Proposition:</a:t>
            </a:r>
            <a:r>
              <a:rPr lang="en-US" sz="1200" dirty="0">
                <a:solidFill>
                  <a:schemeClr val="bg1">
                    <a:lumMod val="50000"/>
                  </a:schemeClr>
                </a:solidFill>
                <a:latin typeface="Century Gothic" panose="020B0502020202020204" pitchFamily="34" charset="0"/>
              </a:rPr>
              <a:t> Determine the value you offer to your customers. Articulate the unique benefits and solutions your product or service provides to address their needs and differentiate yourself from competitors.</a:t>
            </a:r>
          </a:p>
          <a:p>
            <a:pPr>
              <a:buFont typeface="+mj-lt"/>
              <a:buAutoNum type="arabicPeriod"/>
            </a:pPr>
            <a:endParaRPr lang="en-US" sz="1200" dirty="0">
              <a:solidFill>
                <a:schemeClr val="bg1">
                  <a:lumMod val="50000"/>
                </a:schemeClr>
              </a:solidFill>
              <a:latin typeface="Century Gothic" panose="020B0502020202020204" pitchFamily="34" charset="0"/>
            </a:endParaRPr>
          </a:p>
          <a:p>
            <a:pPr>
              <a:buFont typeface="+mj-lt"/>
              <a:buAutoNum type="arabicPeriod"/>
            </a:pPr>
            <a:r>
              <a:rPr lang="en-US" sz="1200" b="1" dirty="0">
                <a:solidFill>
                  <a:schemeClr val="bg1">
                    <a:lumMod val="50000"/>
                  </a:schemeClr>
                </a:solidFill>
                <a:latin typeface="Century Gothic" panose="020B0502020202020204" pitchFamily="34" charset="0"/>
              </a:rPr>
              <a:t>Channels:</a:t>
            </a:r>
            <a:r>
              <a:rPr lang="en-US" sz="1200" dirty="0">
                <a:solidFill>
                  <a:schemeClr val="bg1">
                    <a:lumMod val="50000"/>
                  </a:schemeClr>
                </a:solidFill>
                <a:latin typeface="Century Gothic" panose="020B0502020202020204" pitchFamily="34" charset="0"/>
              </a:rPr>
              <a:t> Define the channels through which you reach and interact with your customers. Consider both the communication channels (such as websites, social media, or physical stores) and distribution channels (such as direct sales, partnerships, or e-commerce platforms).</a:t>
            </a:r>
          </a:p>
          <a:p>
            <a:pPr>
              <a:buFont typeface="+mj-lt"/>
              <a:buAutoNum type="arabicPeriod"/>
            </a:pPr>
            <a:endParaRPr lang="en-US" sz="1200" dirty="0">
              <a:solidFill>
                <a:schemeClr val="bg1">
                  <a:lumMod val="50000"/>
                </a:schemeClr>
              </a:solidFill>
              <a:latin typeface="Century Gothic" panose="020B0502020202020204" pitchFamily="34" charset="0"/>
            </a:endParaRPr>
          </a:p>
          <a:p>
            <a:pPr>
              <a:buFont typeface="+mj-lt"/>
              <a:buAutoNum type="arabicPeriod"/>
            </a:pPr>
            <a:r>
              <a:rPr lang="en-US" sz="1200" b="1" dirty="0">
                <a:solidFill>
                  <a:schemeClr val="bg1">
                    <a:lumMod val="50000"/>
                  </a:schemeClr>
                </a:solidFill>
                <a:latin typeface="Century Gothic" panose="020B0502020202020204" pitchFamily="34" charset="0"/>
              </a:rPr>
              <a:t>Customer Relationships:</a:t>
            </a:r>
            <a:r>
              <a:rPr lang="en-US" sz="1200" dirty="0">
                <a:solidFill>
                  <a:schemeClr val="bg1">
                    <a:lumMod val="50000"/>
                  </a:schemeClr>
                </a:solidFill>
                <a:latin typeface="Century Gothic" panose="020B0502020202020204" pitchFamily="34" charset="0"/>
              </a:rPr>
              <a:t> Describe the types of relationships you establish with your customers. This can include personalized support, self-service, community engagement, or ongoing customer service.</a:t>
            </a:r>
          </a:p>
          <a:p>
            <a:pPr>
              <a:buFont typeface="+mj-lt"/>
              <a:buAutoNum type="arabicPeriod"/>
            </a:pPr>
            <a:endParaRPr lang="en-US" sz="1200" dirty="0">
              <a:solidFill>
                <a:schemeClr val="bg1">
                  <a:lumMod val="50000"/>
                </a:schemeClr>
              </a:solidFill>
              <a:latin typeface="Century Gothic" panose="020B0502020202020204" pitchFamily="34" charset="0"/>
            </a:endParaRPr>
          </a:p>
          <a:p>
            <a:pPr>
              <a:buFont typeface="+mj-lt"/>
              <a:buAutoNum type="arabicPeriod"/>
            </a:pPr>
            <a:r>
              <a:rPr lang="en-US" sz="1200" b="1" dirty="0">
                <a:solidFill>
                  <a:schemeClr val="bg1">
                    <a:lumMod val="50000"/>
                  </a:schemeClr>
                </a:solidFill>
                <a:latin typeface="Century Gothic" panose="020B0502020202020204" pitchFamily="34" charset="0"/>
              </a:rPr>
              <a:t>Revenue Streams: </a:t>
            </a:r>
            <a:r>
              <a:rPr lang="en-US" sz="1200" dirty="0">
                <a:solidFill>
                  <a:schemeClr val="bg1">
                    <a:lumMod val="50000"/>
                  </a:schemeClr>
                </a:solidFill>
                <a:latin typeface="Century Gothic" panose="020B0502020202020204" pitchFamily="34" charset="0"/>
              </a:rPr>
              <a:t>Identify the different ways your business generates revenue. Determine your pricing strategy, whether it's one-time sales, subscriptions, licensing, or other revenue models.</a:t>
            </a:r>
          </a:p>
          <a:p>
            <a:pPr>
              <a:buFont typeface="+mj-lt"/>
              <a:buAutoNum type="arabicPeriod"/>
            </a:pPr>
            <a:endParaRPr lang="en-US" sz="1200" dirty="0">
              <a:solidFill>
                <a:schemeClr val="bg1">
                  <a:lumMod val="50000"/>
                </a:schemeClr>
              </a:solidFill>
              <a:latin typeface="Century Gothic" panose="020B0502020202020204" pitchFamily="34" charset="0"/>
            </a:endParaRPr>
          </a:p>
          <a:p>
            <a:pPr>
              <a:buFont typeface="+mj-lt"/>
              <a:buAutoNum type="arabicPeriod"/>
            </a:pPr>
            <a:r>
              <a:rPr lang="en-US" sz="1200" b="1" dirty="0">
                <a:solidFill>
                  <a:schemeClr val="bg1">
                    <a:lumMod val="50000"/>
                  </a:schemeClr>
                </a:solidFill>
                <a:latin typeface="Century Gothic" panose="020B0502020202020204" pitchFamily="34" charset="0"/>
              </a:rPr>
              <a:t>Key Resources:</a:t>
            </a:r>
            <a:r>
              <a:rPr lang="en-US" sz="1200" dirty="0">
                <a:solidFill>
                  <a:schemeClr val="bg1">
                    <a:lumMod val="50000"/>
                  </a:schemeClr>
                </a:solidFill>
                <a:latin typeface="Century Gothic" panose="020B0502020202020204" pitchFamily="34" charset="0"/>
              </a:rPr>
              <a:t> List the essential resources your business needs to operate. These can include physical assets, intellectual property, human resources, technology, or strategic partnerships.</a:t>
            </a:r>
          </a:p>
          <a:p>
            <a:pPr>
              <a:buFont typeface="+mj-lt"/>
              <a:buAutoNum type="arabicPeriod"/>
            </a:pPr>
            <a:endParaRPr lang="en-US" sz="1200" dirty="0">
              <a:solidFill>
                <a:schemeClr val="bg1">
                  <a:lumMod val="50000"/>
                </a:schemeClr>
              </a:solidFill>
              <a:latin typeface="Century Gothic" panose="020B0502020202020204" pitchFamily="34" charset="0"/>
            </a:endParaRPr>
          </a:p>
          <a:p>
            <a:pPr>
              <a:buFont typeface="+mj-lt"/>
              <a:buAutoNum type="arabicPeriod"/>
            </a:pPr>
            <a:r>
              <a:rPr lang="en-US" sz="1200" b="1" dirty="0">
                <a:solidFill>
                  <a:schemeClr val="bg1">
                    <a:lumMod val="50000"/>
                  </a:schemeClr>
                </a:solidFill>
                <a:latin typeface="Century Gothic" panose="020B0502020202020204" pitchFamily="34" charset="0"/>
              </a:rPr>
              <a:t>Key Activities:</a:t>
            </a:r>
            <a:r>
              <a:rPr lang="en-US" sz="1200" dirty="0">
                <a:solidFill>
                  <a:schemeClr val="bg1">
                    <a:lumMod val="50000"/>
                  </a:schemeClr>
                </a:solidFill>
                <a:latin typeface="Century Gothic" panose="020B0502020202020204" pitchFamily="34" charset="0"/>
              </a:rPr>
              <a:t> Outline the key activities your business engages in to create and deliver value to customers. This can include product development, manufacturing, marketing, distribution, customer support, or after-sales service.</a:t>
            </a:r>
          </a:p>
          <a:p>
            <a:pPr>
              <a:buFont typeface="+mj-lt"/>
              <a:buAutoNum type="arabicPeriod"/>
            </a:pPr>
            <a:endParaRPr lang="en-US" sz="1200" dirty="0">
              <a:latin typeface="Century Gothic" panose="020B0502020202020204" pitchFamily="34" charset="0"/>
            </a:endParaRPr>
          </a:p>
        </p:txBody>
      </p:sp>
    </p:spTree>
    <p:extLst>
      <p:ext uri="{BB962C8B-B14F-4D97-AF65-F5344CB8AC3E}">
        <p14:creationId xmlns:p14="http://schemas.microsoft.com/office/powerpoint/2010/main" val="2002099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58000" r="-5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FFD138C-EA25-E97A-3F9D-4651E26F121C}"/>
              </a:ext>
            </a:extLst>
          </p:cNvPr>
          <p:cNvGrpSpPr/>
          <p:nvPr/>
        </p:nvGrpSpPr>
        <p:grpSpPr>
          <a:xfrm>
            <a:off x="0" y="151721"/>
            <a:ext cx="3982065" cy="752848"/>
            <a:chOff x="0" y="151720"/>
            <a:chExt cx="5190565" cy="814157"/>
          </a:xfrm>
        </p:grpSpPr>
        <p:sp>
          <p:nvSpPr>
            <p:cNvPr id="3" name="Rectangle 2">
              <a:extLst>
                <a:ext uri="{FF2B5EF4-FFF2-40B4-BE49-F238E27FC236}">
                  <a16:creationId xmlns:a16="http://schemas.microsoft.com/office/drawing/2014/main" id="{807DD761-8DFC-91BF-565A-D71A0E8162C9}"/>
                </a:ext>
              </a:extLst>
            </p:cNvPr>
            <p:cNvSpPr/>
            <p:nvPr/>
          </p:nvSpPr>
          <p:spPr>
            <a:xfrm rot="16200000">
              <a:off x="1974054" y="-1822331"/>
              <a:ext cx="814154" cy="4762262"/>
            </a:xfrm>
            <a:prstGeom prst="rect">
              <a:avLst/>
            </a:prstGeom>
            <a:solidFill>
              <a:srgbClr val="F6DC1A"/>
            </a:solidFill>
            <a:ln>
              <a:solidFill>
                <a:srgbClr val="F6DC1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Flowchart: Connector 3">
              <a:extLst>
                <a:ext uri="{FF2B5EF4-FFF2-40B4-BE49-F238E27FC236}">
                  <a16:creationId xmlns:a16="http://schemas.microsoft.com/office/drawing/2014/main" id="{4344FE60-326D-8421-B71B-63E9BE369C15}"/>
                </a:ext>
              </a:extLst>
            </p:cNvPr>
            <p:cNvSpPr/>
            <p:nvPr/>
          </p:nvSpPr>
          <p:spPr>
            <a:xfrm rot="16200000">
              <a:off x="4327551" y="102864"/>
              <a:ext cx="814157" cy="911870"/>
            </a:xfrm>
            <a:prstGeom prst="flowChartConnector">
              <a:avLst/>
            </a:prstGeom>
            <a:solidFill>
              <a:srgbClr val="F6DC1A"/>
            </a:solidFill>
            <a:ln>
              <a:solidFill>
                <a:srgbClr val="F6DC1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highlight>
                  <a:srgbClr val="FFFF00"/>
                </a:highlight>
              </a:endParaRPr>
            </a:p>
          </p:txBody>
        </p:sp>
      </p:grpSp>
      <p:sp>
        <p:nvSpPr>
          <p:cNvPr id="6" name="TextBox 5">
            <a:extLst>
              <a:ext uri="{FF2B5EF4-FFF2-40B4-BE49-F238E27FC236}">
                <a16:creationId xmlns:a16="http://schemas.microsoft.com/office/drawing/2014/main" id="{EC8066AD-42D7-DBAC-A2C9-C89DE6AAE90E}"/>
              </a:ext>
            </a:extLst>
          </p:cNvPr>
          <p:cNvSpPr txBox="1"/>
          <p:nvPr/>
        </p:nvSpPr>
        <p:spPr>
          <a:xfrm>
            <a:off x="196626" y="311547"/>
            <a:ext cx="3414519" cy="433196"/>
          </a:xfrm>
          <a:prstGeom prst="rect">
            <a:avLst/>
          </a:prstGeom>
          <a:noFill/>
        </p:spPr>
        <p:txBody>
          <a:bodyPr wrap="square" rtlCol="0">
            <a:spAutoFit/>
          </a:bodyPr>
          <a:lstStyle/>
          <a:p>
            <a:r>
              <a:rPr lang="en-US" sz="2215" b="1" dirty="0">
                <a:latin typeface="Century Gothic" panose="020B0502020202020204" pitchFamily="34" charset="0"/>
              </a:rPr>
              <a:t>Business Model Canvas</a:t>
            </a:r>
          </a:p>
        </p:txBody>
      </p:sp>
      <p:sp>
        <p:nvSpPr>
          <p:cNvPr id="7" name="TextBox 6">
            <a:extLst>
              <a:ext uri="{FF2B5EF4-FFF2-40B4-BE49-F238E27FC236}">
                <a16:creationId xmlns:a16="http://schemas.microsoft.com/office/drawing/2014/main" id="{F2995971-1B2F-4179-5622-31961BB5DF9B}"/>
              </a:ext>
            </a:extLst>
          </p:cNvPr>
          <p:cNvSpPr txBox="1"/>
          <p:nvPr/>
        </p:nvSpPr>
        <p:spPr>
          <a:xfrm>
            <a:off x="243349" y="1305342"/>
            <a:ext cx="9419301" cy="2862322"/>
          </a:xfrm>
          <a:prstGeom prst="rect">
            <a:avLst/>
          </a:prstGeom>
          <a:noFill/>
        </p:spPr>
        <p:txBody>
          <a:bodyPr wrap="square" rtlCol="0">
            <a:spAutoFit/>
          </a:bodyPr>
          <a:lstStyle/>
          <a:p>
            <a:r>
              <a:rPr lang="en-US" sz="1200" b="1" dirty="0">
                <a:solidFill>
                  <a:schemeClr val="bg1">
                    <a:lumMod val="50000"/>
                  </a:schemeClr>
                </a:solidFill>
                <a:latin typeface="Century Gothic" panose="020B0502020202020204" pitchFamily="34" charset="0"/>
              </a:rPr>
              <a:t>8. Key Partnerships:</a:t>
            </a:r>
            <a:r>
              <a:rPr lang="en-US" sz="1200" dirty="0">
                <a:solidFill>
                  <a:schemeClr val="bg1">
                    <a:lumMod val="50000"/>
                  </a:schemeClr>
                </a:solidFill>
                <a:latin typeface="Century Gothic" panose="020B0502020202020204" pitchFamily="34" charset="0"/>
              </a:rPr>
              <a:t> Identify the strategic partnerships or collaborations that are crucial to your business. These can include suppliers, distributors, manufacturers, technology providers, or other companies that enhance your value proposition.</a:t>
            </a:r>
          </a:p>
          <a:p>
            <a:endParaRPr lang="en-US" sz="1200" b="1" dirty="0">
              <a:solidFill>
                <a:schemeClr val="bg1">
                  <a:lumMod val="50000"/>
                </a:schemeClr>
              </a:solidFill>
              <a:latin typeface="Century Gothic" panose="020B0502020202020204" pitchFamily="34" charset="0"/>
            </a:endParaRPr>
          </a:p>
          <a:p>
            <a:r>
              <a:rPr lang="en-US" sz="1200" b="1" dirty="0">
                <a:solidFill>
                  <a:schemeClr val="bg1">
                    <a:lumMod val="50000"/>
                  </a:schemeClr>
                </a:solidFill>
                <a:latin typeface="Century Gothic" panose="020B0502020202020204" pitchFamily="34" charset="0"/>
              </a:rPr>
              <a:t>9. Cost Structure:</a:t>
            </a:r>
            <a:r>
              <a:rPr lang="en-US" sz="1200" dirty="0">
                <a:solidFill>
                  <a:schemeClr val="bg1">
                    <a:lumMod val="50000"/>
                  </a:schemeClr>
                </a:solidFill>
                <a:latin typeface="Century Gothic" panose="020B0502020202020204" pitchFamily="34" charset="0"/>
              </a:rPr>
              <a:t> Determine the costs and expenses associated with running your business. Categorize them into fixed costs (such as rent, salaries) and variable costs (such as materials, marketing), and understand the cost drivers that impact your profitability.</a:t>
            </a:r>
          </a:p>
          <a:p>
            <a:pPr>
              <a:buFont typeface="+mj-lt"/>
              <a:buAutoNum type="arabicPeriod"/>
            </a:pPr>
            <a:endParaRPr lang="en-US" sz="1200" dirty="0">
              <a:solidFill>
                <a:schemeClr val="bg1">
                  <a:lumMod val="50000"/>
                </a:schemeClr>
              </a:solidFill>
              <a:latin typeface="Century Gothic" panose="020B0502020202020204" pitchFamily="34" charset="0"/>
            </a:endParaRPr>
          </a:p>
          <a:p>
            <a:r>
              <a:rPr lang="en-US" sz="1200" b="1" dirty="0">
                <a:solidFill>
                  <a:schemeClr val="bg1">
                    <a:lumMod val="50000"/>
                  </a:schemeClr>
                </a:solidFill>
                <a:latin typeface="Century Gothic" panose="020B0502020202020204" pitchFamily="34" charset="0"/>
              </a:rPr>
              <a:t>10. Key Metrics:</a:t>
            </a:r>
            <a:r>
              <a:rPr lang="en-US" sz="1200" dirty="0">
                <a:solidFill>
                  <a:schemeClr val="bg1">
                    <a:lumMod val="50000"/>
                  </a:schemeClr>
                </a:solidFill>
                <a:latin typeface="Century Gothic" panose="020B0502020202020204" pitchFamily="34" charset="0"/>
              </a:rPr>
              <a:t> Define the key metrics or indicators that help you assess the performance and success of your business. These metrics can include customer acquisition cost, customer lifetime value, conversion rate, or revenue growth.</a:t>
            </a:r>
          </a:p>
          <a:p>
            <a:br>
              <a:rPr lang="en-US" sz="1200" dirty="0">
                <a:solidFill>
                  <a:schemeClr val="bg1">
                    <a:lumMod val="50000"/>
                  </a:schemeClr>
                </a:solidFill>
                <a:latin typeface="Century Gothic" panose="020B0502020202020204" pitchFamily="34" charset="0"/>
              </a:rPr>
            </a:br>
            <a:endParaRPr lang="en-US" sz="1200" dirty="0">
              <a:solidFill>
                <a:schemeClr val="bg1">
                  <a:lumMod val="50000"/>
                </a:schemeClr>
              </a:solidFill>
              <a:latin typeface="Century Gothic" panose="020B0502020202020204" pitchFamily="34" charset="0"/>
            </a:endParaRPr>
          </a:p>
          <a:p>
            <a:pPr algn="l"/>
            <a:r>
              <a:rPr lang="en-US" sz="1200" dirty="0">
                <a:solidFill>
                  <a:schemeClr val="bg1">
                    <a:lumMod val="50000"/>
                  </a:schemeClr>
                </a:solidFill>
                <a:effectLst/>
                <a:latin typeface="Century Gothic" panose="020B0502020202020204" pitchFamily="34" charset="0"/>
              </a:rPr>
              <a:t>The Business Model Canvas provides a comprehensive (1 page) framework to understand how each component of your business interacts and contributes to its overall success. It helps you identify areas for improvement, explore new opportunities, and align your resources and activities with your value proposition and customer segments. Use it as a dynamic tool to iterate and refine your business model as you learn and adapt in the market.</a:t>
            </a:r>
          </a:p>
        </p:txBody>
      </p:sp>
    </p:spTree>
    <p:extLst>
      <p:ext uri="{BB962C8B-B14F-4D97-AF65-F5344CB8AC3E}">
        <p14:creationId xmlns:p14="http://schemas.microsoft.com/office/powerpoint/2010/main" val="1719881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58000" r="-58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E98EAD-DDBE-96DE-994D-39AF6557DC55}"/>
              </a:ext>
            </a:extLst>
          </p:cNvPr>
          <p:cNvPicPr>
            <a:picLocks noChangeAspect="1"/>
          </p:cNvPicPr>
          <p:nvPr/>
        </p:nvPicPr>
        <p:blipFill>
          <a:blip r:embed="rId3"/>
          <a:stretch>
            <a:fillRect/>
          </a:stretch>
        </p:blipFill>
        <p:spPr>
          <a:xfrm>
            <a:off x="0" y="88746"/>
            <a:ext cx="3984525" cy="760406"/>
          </a:xfrm>
          <a:prstGeom prst="rect">
            <a:avLst/>
          </a:prstGeom>
        </p:spPr>
      </p:pic>
      <p:sp>
        <p:nvSpPr>
          <p:cNvPr id="6" name="TextBox 5">
            <a:extLst>
              <a:ext uri="{FF2B5EF4-FFF2-40B4-BE49-F238E27FC236}">
                <a16:creationId xmlns:a16="http://schemas.microsoft.com/office/drawing/2014/main" id="{EC8066AD-42D7-DBAC-A2C9-C89DE6AAE90E}"/>
              </a:ext>
            </a:extLst>
          </p:cNvPr>
          <p:cNvSpPr txBox="1"/>
          <p:nvPr/>
        </p:nvSpPr>
        <p:spPr>
          <a:xfrm>
            <a:off x="176130" y="263955"/>
            <a:ext cx="3158907" cy="400110"/>
          </a:xfrm>
          <a:prstGeom prst="rect">
            <a:avLst/>
          </a:prstGeom>
          <a:noFill/>
        </p:spPr>
        <p:txBody>
          <a:bodyPr wrap="square" rtlCol="0">
            <a:spAutoFit/>
          </a:bodyPr>
          <a:lstStyle/>
          <a:p>
            <a:r>
              <a:rPr lang="en-US" sz="2000" b="1" dirty="0">
                <a:latin typeface="Century Gothic" panose="020B0502020202020204" pitchFamily="34" charset="0"/>
              </a:rPr>
              <a:t>Business Model Canvas</a:t>
            </a:r>
          </a:p>
        </p:txBody>
      </p:sp>
      <p:sp>
        <p:nvSpPr>
          <p:cNvPr id="9" name="Rectangle 8">
            <a:extLst>
              <a:ext uri="{FF2B5EF4-FFF2-40B4-BE49-F238E27FC236}">
                <a16:creationId xmlns:a16="http://schemas.microsoft.com/office/drawing/2014/main" id="{E1CFA591-6507-00A1-7956-ABD64A908917}"/>
              </a:ext>
            </a:extLst>
          </p:cNvPr>
          <p:cNvSpPr/>
          <p:nvPr/>
        </p:nvSpPr>
        <p:spPr>
          <a:xfrm>
            <a:off x="253842" y="1034093"/>
            <a:ext cx="1879663" cy="3533531"/>
          </a:xfrm>
          <a:prstGeom prst="rect">
            <a:avLst/>
          </a:prstGeom>
          <a:solidFill>
            <a:schemeClr val="bg1"/>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1050" dirty="0"/>
          </a:p>
        </p:txBody>
      </p:sp>
      <p:sp>
        <p:nvSpPr>
          <p:cNvPr id="10" name="Rectangle 9">
            <a:extLst>
              <a:ext uri="{FF2B5EF4-FFF2-40B4-BE49-F238E27FC236}">
                <a16:creationId xmlns:a16="http://schemas.microsoft.com/office/drawing/2014/main" id="{71948256-6315-F873-391A-BDFE8EDFAB66}"/>
              </a:ext>
            </a:extLst>
          </p:cNvPr>
          <p:cNvSpPr/>
          <p:nvPr/>
        </p:nvSpPr>
        <p:spPr>
          <a:xfrm>
            <a:off x="2133505" y="1034095"/>
            <a:ext cx="1879663" cy="3533532"/>
          </a:xfrm>
          <a:prstGeom prst="rect">
            <a:avLst/>
          </a:prstGeom>
          <a:solidFill>
            <a:schemeClr val="bg1"/>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1050" dirty="0"/>
          </a:p>
        </p:txBody>
      </p:sp>
      <p:sp>
        <p:nvSpPr>
          <p:cNvPr id="11" name="Rectangle 10">
            <a:extLst>
              <a:ext uri="{FF2B5EF4-FFF2-40B4-BE49-F238E27FC236}">
                <a16:creationId xmlns:a16="http://schemas.microsoft.com/office/drawing/2014/main" id="{D0367262-FB9D-1CA6-19BF-E649BAFF037C}"/>
              </a:ext>
            </a:extLst>
          </p:cNvPr>
          <p:cNvSpPr/>
          <p:nvPr/>
        </p:nvSpPr>
        <p:spPr>
          <a:xfrm>
            <a:off x="4013168" y="1034093"/>
            <a:ext cx="1879663" cy="3533533"/>
          </a:xfrm>
          <a:prstGeom prst="rect">
            <a:avLst/>
          </a:prstGeom>
          <a:solidFill>
            <a:schemeClr val="bg1"/>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1050" dirty="0"/>
          </a:p>
        </p:txBody>
      </p:sp>
      <p:sp>
        <p:nvSpPr>
          <p:cNvPr id="12" name="Rectangle 11">
            <a:extLst>
              <a:ext uri="{FF2B5EF4-FFF2-40B4-BE49-F238E27FC236}">
                <a16:creationId xmlns:a16="http://schemas.microsoft.com/office/drawing/2014/main" id="{21CDE5F9-D0B4-9E37-81CF-EDBF432D3E37}"/>
              </a:ext>
            </a:extLst>
          </p:cNvPr>
          <p:cNvSpPr/>
          <p:nvPr/>
        </p:nvSpPr>
        <p:spPr>
          <a:xfrm>
            <a:off x="5892831" y="1034095"/>
            <a:ext cx="1879663" cy="3533531"/>
          </a:xfrm>
          <a:prstGeom prst="rect">
            <a:avLst/>
          </a:prstGeom>
          <a:solidFill>
            <a:schemeClr val="bg1"/>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1050" dirty="0"/>
          </a:p>
        </p:txBody>
      </p:sp>
      <p:sp>
        <p:nvSpPr>
          <p:cNvPr id="13" name="Rectangle 12">
            <a:extLst>
              <a:ext uri="{FF2B5EF4-FFF2-40B4-BE49-F238E27FC236}">
                <a16:creationId xmlns:a16="http://schemas.microsoft.com/office/drawing/2014/main" id="{949B6182-69B0-46C3-27CF-282CA7D7F383}"/>
              </a:ext>
            </a:extLst>
          </p:cNvPr>
          <p:cNvSpPr/>
          <p:nvPr/>
        </p:nvSpPr>
        <p:spPr>
          <a:xfrm>
            <a:off x="7772494" y="1034093"/>
            <a:ext cx="1879663" cy="3550643"/>
          </a:xfrm>
          <a:prstGeom prst="rect">
            <a:avLst/>
          </a:prstGeom>
          <a:solidFill>
            <a:schemeClr val="bg1"/>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1050" dirty="0"/>
          </a:p>
        </p:txBody>
      </p:sp>
      <p:sp>
        <p:nvSpPr>
          <p:cNvPr id="14" name="Rectangle 13">
            <a:extLst>
              <a:ext uri="{FF2B5EF4-FFF2-40B4-BE49-F238E27FC236}">
                <a16:creationId xmlns:a16="http://schemas.microsoft.com/office/drawing/2014/main" id="{714ADE4B-3F64-D2C5-492D-7CE697D1873F}"/>
              </a:ext>
            </a:extLst>
          </p:cNvPr>
          <p:cNvSpPr/>
          <p:nvPr/>
        </p:nvSpPr>
        <p:spPr>
          <a:xfrm rot="16200000">
            <a:off x="1693041" y="3134192"/>
            <a:ext cx="1879663" cy="4758058"/>
          </a:xfrm>
          <a:prstGeom prst="rect">
            <a:avLst/>
          </a:prstGeom>
          <a:solidFill>
            <a:schemeClr val="bg1"/>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1050" dirty="0"/>
          </a:p>
        </p:txBody>
      </p:sp>
      <p:sp>
        <p:nvSpPr>
          <p:cNvPr id="15" name="Rectangle 14">
            <a:extLst>
              <a:ext uri="{FF2B5EF4-FFF2-40B4-BE49-F238E27FC236}">
                <a16:creationId xmlns:a16="http://schemas.microsoft.com/office/drawing/2014/main" id="{82A09BE0-72F1-6AB0-C96B-B80EF5EDDD08}"/>
              </a:ext>
            </a:extLst>
          </p:cNvPr>
          <p:cNvSpPr/>
          <p:nvPr/>
        </p:nvSpPr>
        <p:spPr>
          <a:xfrm rot="16200000">
            <a:off x="6386145" y="3181275"/>
            <a:ext cx="1879663" cy="4652362"/>
          </a:xfrm>
          <a:prstGeom prst="rect">
            <a:avLst/>
          </a:prstGeom>
          <a:solidFill>
            <a:schemeClr val="bg1"/>
          </a:solidFill>
          <a:ln>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1050" dirty="0"/>
          </a:p>
        </p:txBody>
      </p:sp>
      <p:cxnSp>
        <p:nvCxnSpPr>
          <p:cNvPr id="18" name="Straight Connector 17">
            <a:extLst>
              <a:ext uri="{FF2B5EF4-FFF2-40B4-BE49-F238E27FC236}">
                <a16:creationId xmlns:a16="http://schemas.microsoft.com/office/drawing/2014/main" id="{8C6BA4D7-CB89-3657-4888-974B70DF221F}"/>
              </a:ext>
            </a:extLst>
          </p:cNvPr>
          <p:cNvCxnSpPr>
            <a:cxnSpLocks/>
          </p:cNvCxnSpPr>
          <p:nvPr/>
        </p:nvCxnSpPr>
        <p:spPr>
          <a:xfrm>
            <a:off x="2133505" y="2703238"/>
            <a:ext cx="1879663"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22FA15E9-D6EA-C8AF-04FC-2EF5666131F7}"/>
              </a:ext>
            </a:extLst>
          </p:cNvPr>
          <p:cNvCxnSpPr>
            <a:cxnSpLocks/>
            <a:stCxn id="12" idx="1"/>
            <a:endCxn id="13" idx="1"/>
          </p:cNvCxnSpPr>
          <p:nvPr/>
        </p:nvCxnSpPr>
        <p:spPr>
          <a:xfrm>
            <a:off x="5892831" y="2800861"/>
            <a:ext cx="1879663" cy="8554"/>
          </a:xfrm>
          <a:prstGeom prst="line">
            <a:avLst/>
          </a:prstGeom>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465CF1EF-2DC6-7DB3-A7DA-D6C6314E39BB}"/>
              </a:ext>
            </a:extLst>
          </p:cNvPr>
          <p:cNvSpPr txBox="1"/>
          <p:nvPr/>
        </p:nvSpPr>
        <p:spPr>
          <a:xfrm>
            <a:off x="265996" y="1070050"/>
            <a:ext cx="1567491" cy="253916"/>
          </a:xfrm>
          <a:prstGeom prst="rect">
            <a:avLst/>
          </a:prstGeom>
          <a:noFill/>
        </p:spPr>
        <p:txBody>
          <a:bodyPr wrap="square" rtlCol="0">
            <a:spAutoFit/>
          </a:bodyPr>
          <a:lstStyle/>
          <a:p>
            <a:r>
              <a:rPr lang="en-ZA" sz="1050" b="1" dirty="0">
                <a:latin typeface="Century Gothic" panose="020B0502020202020204" pitchFamily="34" charset="0"/>
              </a:rPr>
              <a:t>Key Partners</a:t>
            </a:r>
          </a:p>
        </p:txBody>
      </p:sp>
      <p:sp>
        <p:nvSpPr>
          <p:cNvPr id="29" name="TextBox 28">
            <a:extLst>
              <a:ext uri="{FF2B5EF4-FFF2-40B4-BE49-F238E27FC236}">
                <a16:creationId xmlns:a16="http://schemas.microsoft.com/office/drawing/2014/main" id="{FD145C43-37D6-8F5B-C6DA-660B68ABBEF3}"/>
              </a:ext>
            </a:extLst>
          </p:cNvPr>
          <p:cNvSpPr txBox="1"/>
          <p:nvPr/>
        </p:nvSpPr>
        <p:spPr>
          <a:xfrm>
            <a:off x="253401" y="1293618"/>
            <a:ext cx="1795109" cy="1061829"/>
          </a:xfrm>
          <a:prstGeom prst="rect">
            <a:avLst/>
          </a:prstGeom>
          <a:noFill/>
        </p:spPr>
        <p:txBody>
          <a:bodyPr wrap="square" rtlCol="0">
            <a:spAutoFit/>
          </a:bodyPr>
          <a:lstStyle/>
          <a:p>
            <a:pPr algn="l">
              <a:buFont typeface="Arial" panose="020B0604020202020204" pitchFamily="34" charset="0"/>
              <a:buChar char="•"/>
            </a:pPr>
            <a:r>
              <a:rPr lang="en-US" sz="900" b="0" i="0" dirty="0">
                <a:solidFill>
                  <a:schemeClr val="bg1">
                    <a:lumMod val="50000"/>
                  </a:schemeClr>
                </a:solidFill>
                <a:effectLst/>
                <a:latin typeface="Söhne"/>
              </a:rPr>
              <a:t>Who are your key partners and suppliers?</a:t>
            </a:r>
          </a:p>
          <a:p>
            <a:pPr algn="l">
              <a:buFont typeface="Arial" panose="020B0604020202020204" pitchFamily="34" charset="0"/>
              <a:buChar char="•"/>
            </a:pPr>
            <a:r>
              <a:rPr lang="en-US" sz="900" b="0" i="0" dirty="0">
                <a:solidFill>
                  <a:schemeClr val="bg1">
                    <a:lumMod val="50000"/>
                  </a:schemeClr>
                </a:solidFill>
                <a:effectLst/>
                <a:latin typeface="Söhne"/>
              </a:rPr>
              <a:t>What resources or activities do they provide?</a:t>
            </a:r>
          </a:p>
          <a:p>
            <a:pPr algn="l">
              <a:buFont typeface="Arial" panose="020B0604020202020204" pitchFamily="34" charset="0"/>
              <a:buChar char="•"/>
            </a:pPr>
            <a:endParaRPr lang="en-US" sz="900" dirty="0">
              <a:solidFill>
                <a:schemeClr val="bg1">
                  <a:lumMod val="50000"/>
                </a:schemeClr>
              </a:solidFill>
              <a:latin typeface="Söhne"/>
            </a:endParaRPr>
          </a:p>
          <a:p>
            <a:pPr algn="l">
              <a:buFont typeface="Arial" panose="020B0604020202020204" pitchFamily="34" charset="0"/>
              <a:buChar char="•"/>
            </a:pPr>
            <a:endParaRPr lang="en-US" sz="900" dirty="0">
              <a:solidFill>
                <a:schemeClr val="bg1">
                  <a:lumMod val="50000"/>
                </a:schemeClr>
              </a:solidFill>
              <a:latin typeface="Söhne"/>
            </a:endParaRPr>
          </a:p>
          <a:p>
            <a:endParaRPr lang="en-ZA" sz="900" dirty="0">
              <a:solidFill>
                <a:schemeClr val="bg1">
                  <a:lumMod val="50000"/>
                </a:schemeClr>
              </a:solidFill>
            </a:endParaRPr>
          </a:p>
        </p:txBody>
      </p:sp>
      <p:sp>
        <p:nvSpPr>
          <p:cNvPr id="30" name="TextBox 29">
            <a:extLst>
              <a:ext uri="{FF2B5EF4-FFF2-40B4-BE49-F238E27FC236}">
                <a16:creationId xmlns:a16="http://schemas.microsoft.com/office/drawing/2014/main" id="{0C7966D0-8966-3BFF-70F9-CA91986E1A67}"/>
              </a:ext>
            </a:extLst>
          </p:cNvPr>
          <p:cNvSpPr txBox="1"/>
          <p:nvPr/>
        </p:nvSpPr>
        <p:spPr>
          <a:xfrm>
            <a:off x="2121507" y="1064039"/>
            <a:ext cx="1567491" cy="253916"/>
          </a:xfrm>
          <a:prstGeom prst="rect">
            <a:avLst/>
          </a:prstGeom>
          <a:noFill/>
        </p:spPr>
        <p:txBody>
          <a:bodyPr wrap="square" rtlCol="0">
            <a:spAutoFit/>
          </a:bodyPr>
          <a:lstStyle/>
          <a:p>
            <a:r>
              <a:rPr lang="en-ZA" sz="1050" b="1" dirty="0">
                <a:latin typeface="Century Gothic" panose="020B0502020202020204" pitchFamily="34" charset="0"/>
              </a:rPr>
              <a:t>Key Activities</a:t>
            </a:r>
          </a:p>
        </p:txBody>
      </p:sp>
      <p:sp>
        <p:nvSpPr>
          <p:cNvPr id="31" name="TextBox 30">
            <a:extLst>
              <a:ext uri="{FF2B5EF4-FFF2-40B4-BE49-F238E27FC236}">
                <a16:creationId xmlns:a16="http://schemas.microsoft.com/office/drawing/2014/main" id="{8E56290C-484C-081B-4BCF-A0CB87FC1BB3}"/>
              </a:ext>
            </a:extLst>
          </p:cNvPr>
          <p:cNvSpPr txBox="1"/>
          <p:nvPr/>
        </p:nvSpPr>
        <p:spPr>
          <a:xfrm>
            <a:off x="2129014" y="1264986"/>
            <a:ext cx="1855511" cy="1477328"/>
          </a:xfrm>
          <a:prstGeom prst="rect">
            <a:avLst/>
          </a:prstGeom>
          <a:noFill/>
        </p:spPr>
        <p:txBody>
          <a:bodyPr wrap="square" rtlCol="0">
            <a:spAutoFit/>
          </a:bodyPr>
          <a:lstStyle/>
          <a:p>
            <a:pPr algn="l">
              <a:buFont typeface="Arial" panose="020B0604020202020204" pitchFamily="34" charset="0"/>
              <a:buChar char="•"/>
            </a:pPr>
            <a:r>
              <a:rPr lang="en-US" sz="900" b="0" i="0" dirty="0">
                <a:solidFill>
                  <a:schemeClr val="bg1">
                    <a:lumMod val="50000"/>
                  </a:schemeClr>
                </a:solidFill>
                <a:effectLst/>
                <a:latin typeface="Söhne"/>
              </a:rPr>
              <a:t>What are the key activities your business performs to deliver value to customers?</a:t>
            </a:r>
          </a:p>
          <a:p>
            <a:pPr algn="l">
              <a:buFont typeface="Arial" panose="020B0604020202020204" pitchFamily="34" charset="0"/>
              <a:buChar char="•"/>
            </a:pPr>
            <a:r>
              <a:rPr lang="en-US" sz="900" b="0" i="0" dirty="0">
                <a:solidFill>
                  <a:schemeClr val="bg1">
                    <a:lumMod val="50000"/>
                  </a:schemeClr>
                </a:solidFill>
                <a:effectLst/>
                <a:latin typeface="Söhne"/>
              </a:rPr>
              <a:t>What are the core capabilities and expertise needed?</a:t>
            </a:r>
          </a:p>
          <a:p>
            <a:pPr algn="l">
              <a:buFont typeface="Arial" panose="020B0604020202020204" pitchFamily="34" charset="0"/>
              <a:buChar char="•"/>
            </a:pPr>
            <a:endParaRPr lang="en-US" sz="900" dirty="0">
              <a:solidFill>
                <a:schemeClr val="bg1">
                  <a:lumMod val="50000"/>
                </a:schemeClr>
              </a:solidFill>
              <a:latin typeface="Söhne"/>
            </a:endParaRPr>
          </a:p>
          <a:p>
            <a:pPr algn="l"/>
            <a:r>
              <a:rPr lang="en-US" sz="900" b="1" dirty="0">
                <a:solidFill>
                  <a:schemeClr val="bg1">
                    <a:lumMod val="50000"/>
                  </a:schemeClr>
                </a:solidFill>
                <a:latin typeface="Söhne"/>
              </a:rPr>
              <a:t>e.g. </a:t>
            </a:r>
            <a:r>
              <a:rPr lang="en-US" sz="900" b="0" i="0" dirty="0">
                <a:solidFill>
                  <a:schemeClr val="bg1">
                    <a:lumMod val="50000"/>
                  </a:schemeClr>
                </a:solidFill>
                <a:effectLst/>
                <a:latin typeface="Söhne"/>
              </a:rPr>
              <a:t>Production collaboration, Collaborative problem-solving, Platform or network-based partnerships.</a:t>
            </a:r>
          </a:p>
        </p:txBody>
      </p:sp>
      <p:sp>
        <p:nvSpPr>
          <p:cNvPr id="32" name="TextBox 31">
            <a:extLst>
              <a:ext uri="{FF2B5EF4-FFF2-40B4-BE49-F238E27FC236}">
                <a16:creationId xmlns:a16="http://schemas.microsoft.com/office/drawing/2014/main" id="{EEA7498E-E208-2887-77A9-FCA8B9218D30}"/>
              </a:ext>
            </a:extLst>
          </p:cNvPr>
          <p:cNvSpPr txBox="1"/>
          <p:nvPr/>
        </p:nvSpPr>
        <p:spPr>
          <a:xfrm>
            <a:off x="2155245" y="2722351"/>
            <a:ext cx="1567491" cy="253916"/>
          </a:xfrm>
          <a:prstGeom prst="rect">
            <a:avLst/>
          </a:prstGeom>
          <a:noFill/>
        </p:spPr>
        <p:txBody>
          <a:bodyPr wrap="square" rtlCol="0">
            <a:spAutoFit/>
          </a:bodyPr>
          <a:lstStyle/>
          <a:p>
            <a:r>
              <a:rPr lang="en-ZA" sz="1050" b="1" dirty="0">
                <a:latin typeface="Century Gothic" panose="020B0502020202020204" pitchFamily="34" charset="0"/>
              </a:rPr>
              <a:t>Key Resources</a:t>
            </a:r>
          </a:p>
        </p:txBody>
      </p:sp>
      <p:sp>
        <p:nvSpPr>
          <p:cNvPr id="33" name="TextBox 32">
            <a:extLst>
              <a:ext uri="{FF2B5EF4-FFF2-40B4-BE49-F238E27FC236}">
                <a16:creationId xmlns:a16="http://schemas.microsoft.com/office/drawing/2014/main" id="{CE59B474-B239-A6A6-6C90-D6F8480C950A}"/>
              </a:ext>
            </a:extLst>
          </p:cNvPr>
          <p:cNvSpPr txBox="1"/>
          <p:nvPr/>
        </p:nvSpPr>
        <p:spPr>
          <a:xfrm>
            <a:off x="2139907" y="2943308"/>
            <a:ext cx="1835340" cy="784830"/>
          </a:xfrm>
          <a:prstGeom prst="rect">
            <a:avLst/>
          </a:prstGeom>
          <a:noFill/>
        </p:spPr>
        <p:txBody>
          <a:bodyPr wrap="square" rtlCol="0">
            <a:spAutoFit/>
          </a:bodyPr>
          <a:lstStyle/>
          <a:p>
            <a:pPr algn="l">
              <a:buFont typeface="Arial" panose="020B0604020202020204" pitchFamily="34" charset="0"/>
              <a:buChar char="•"/>
            </a:pPr>
            <a:r>
              <a:rPr lang="en-US" sz="900" b="0" i="0" dirty="0">
                <a:solidFill>
                  <a:schemeClr val="bg1">
                    <a:lumMod val="50000"/>
                  </a:schemeClr>
                </a:solidFill>
                <a:effectLst/>
                <a:latin typeface="Söhne"/>
              </a:rPr>
              <a:t>What are the essential resources your business requires to operate?</a:t>
            </a:r>
          </a:p>
          <a:p>
            <a:pPr algn="l">
              <a:buFont typeface="Arial" panose="020B0604020202020204" pitchFamily="34" charset="0"/>
              <a:buChar char="•"/>
            </a:pPr>
            <a:r>
              <a:rPr lang="en-US" sz="900" b="0" i="0" dirty="0">
                <a:solidFill>
                  <a:schemeClr val="bg1">
                    <a:lumMod val="50000"/>
                  </a:schemeClr>
                </a:solidFill>
                <a:effectLst/>
                <a:latin typeface="Söhne"/>
              </a:rPr>
              <a:t>This includes physical, intellectual, financial, and human resources.</a:t>
            </a:r>
          </a:p>
          <a:p>
            <a:endParaRPr lang="en-ZA" sz="900" dirty="0">
              <a:solidFill>
                <a:schemeClr val="bg1">
                  <a:lumMod val="50000"/>
                </a:schemeClr>
              </a:solidFill>
            </a:endParaRPr>
          </a:p>
        </p:txBody>
      </p:sp>
      <p:sp>
        <p:nvSpPr>
          <p:cNvPr id="34" name="TextBox 33">
            <a:extLst>
              <a:ext uri="{FF2B5EF4-FFF2-40B4-BE49-F238E27FC236}">
                <a16:creationId xmlns:a16="http://schemas.microsoft.com/office/drawing/2014/main" id="{ADA940D6-DA7C-623C-F38F-13EA9E14E2AF}"/>
              </a:ext>
            </a:extLst>
          </p:cNvPr>
          <p:cNvSpPr txBox="1"/>
          <p:nvPr/>
        </p:nvSpPr>
        <p:spPr>
          <a:xfrm>
            <a:off x="3967960" y="1050146"/>
            <a:ext cx="1876487" cy="253916"/>
          </a:xfrm>
          <a:prstGeom prst="rect">
            <a:avLst/>
          </a:prstGeom>
          <a:noFill/>
        </p:spPr>
        <p:txBody>
          <a:bodyPr wrap="square" rtlCol="0">
            <a:spAutoFit/>
          </a:bodyPr>
          <a:lstStyle/>
          <a:p>
            <a:r>
              <a:rPr lang="en-ZA" sz="1050" b="1" dirty="0">
                <a:latin typeface="Century Gothic" panose="020B0502020202020204" pitchFamily="34" charset="0"/>
              </a:rPr>
              <a:t>Value Propositions</a:t>
            </a:r>
          </a:p>
        </p:txBody>
      </p:sp>
      <p:sp>
        <p:nvSpPr>
          <p:cNvPr id="35" name="TextBox 34">
            <a:extLst>
              <a:ext uri="{FF2B5EF4-FFF2-40B4-BE49-F238E27FC236}">
                <a16:creationId xmlns:a16="http://schemas.microsoft.com/office/drawing/2014/main" id="{D6C2C893-DC4A-3A15-95BF-948C363FF07C}"/>
              </a:ext>
            </a:extLst>
          </p:cNvPr>
          <p:cNvSpPr txBox="1"/>
          <p:nvPr/>
        </p:nvSpPr>
        <p:spPr>
          <a:xfrm>
            <a:off x="4013167" y="1304062"/>
            <a:ext cx="1665908" cy="1754326"/>
          </a:xfrm>
          <a:prstGeom prst="rect">
            <a:avLst/>
          </a:prstGeom>
          <a:noFill/>
        </p:spPr>
        <p:txBody>
          <a:bodyPr wrap="square" rtlCol="0">
            <a:spAutoFit/>
          </a:bodyPr>
          <a:lstStyle/>
          <a:p>
            <a:pPr algn="l">
              <a:buFont typeface="Arial" panose="020B0604020202020204" pitchFamily="34" charset="0"/>
              <a:buChar char="•"/>
            </a:pPr>
            <a:r>
              <a:rPr lang="en-US" sz="900" b="0" i="0" dirty="0">
                <a:solidFill>
                  <a:schemeClr val="bg1">
                    <a:lumMod val="50000"/>
                  </a:schemeClr>
                </a:solidFill>
                <a:effectLst/>
                <a:latin typeface="Söhne"/>
              </a:rPr>
              <a:t>Who are your key partners and suppliers?</a:t>
            </a:r>
          </a:p>
          <a:p>
            <a:pPr algn="l">
              <a:buFont typeface="Arial" panose="020B0604020202020204" pitchFamily="34" charset="0"/>
              <a:buChar char="•"/>
            </a:pPr>
            <a:r>
              <a:rPr lang="en-US" sz="900" b="0" i="0" dirty="0">
                <a:solidFill>
                  <a:schemeClr val="bg1">
                    <a:lumMod val="50000"/>
                  </a:schemeClr>
                </a:solidFill>
                <a:effectLst/>
                <a:latin typeface="Söhne"/>
              </a:rPr>
              <a:t>What resources or activities do they provide?</a:t>
            </a:r>
          </a:p>
          <a:p>
            <a:pPr algn="l">
              <a:buFont typeface="Arial" panose="020B0604020202020204" pitchFamily="34" charset="0"/>
              <a:buChar char="•"/>
            </a:pPr>
            <a:endParaRPr lang="en-US" sz="900" dirty="0">
              <a:solidFill>
                <a:schemeClr val="bg1">
                  <a:lumMod val="50000"/>
                </a:schemeClr>
              </a:solidFill>
              <a:latin typeface="Söhne"/>
            </a:endParaRPr>
          </a:p>
          <a:p>
            <a:pPr algn="l"/>
            <a:r>
              <a:rPr lang="en-US" sz="900" b="1" dirty="0">
                <a:solidFill>
                  <a:schemeClr val="bg1">
                    <a:lumMod val="50000"/>
                  </a:schemeClr>
                </a:solidFill>
                <a:latin typeface="Söhne"/>
              </a:rPr>
              <a:t>e</a:t>
            </a:r>
            <a:r>
              <a:rPr lang="en-US" sz="900" b="1" i="0" dirty="0">
                <a:solidFill>
                  <a:schemeClr val="bg1">
                    <a:lumMod val="50000"/>
                  </a:schemeClr>
                </a:solidFill>
                <a:effectLst/>
                <a:latin typeface="Söhne"/>
              </a:rPr>
              <a:t>.g.: </a:t>
            </a:r>
            <a:r>
              <a:rPr lang="en-US" sz="900" b="0" i="0" dirty="0">
                <a:solidFill>
                  <a:schemeClr val="bg1">
                    <a:lumMod val="50000"/>
                  </a:schemeClr>
                </a:solidFill>
                <a:effectLst/>
                <a:latin typeface="Söhne"/>
              </a:rPr>
              <a:t>Innovation, Performance, </a:t>
            </a:r>
            <a:r>
              <a:rPr lang="en-US" sz="900" b="0" i="0" dirty="0" err="1">
                <a:solidFill>
                  <a:schemeClr val="bg1">
                    <a:lumMod val="50000"/>
                  </a:schemeClr>
                </a:solidFill>
                <a:effectLst/>
                <a:latin typeface="Söhne"/>
              </a:rPr>
              <a:t>Customisation</a:t>
            </a:r>
            <a:r>
              <a:rPr lang="en-US" sz="900" b="0" i="0" dirty="0">
                <a:solidFill>
                  <a:schemeClr val="bg1">
                    <a:lumMod val="50000"/>
                  </a:schemeClr>
                </a:solidFill>
                <a:effectLst/>
                <a:latin typeface="Söhne"/>
              </a:rPr>
              <a:t>, Functionality, Design, Brand/Reputation, Pricing, Cost efficiency, Risk reduction, Accessibility, Convenience/Usability.</a:t>
            </a:r>
          </a:p>
          <a:p>
            <a:endParaRPr lang="en-ZA" sz="900" dirty="0">
              <a:solidFill>
                <a:schemeClr val="bg1">
                  <a:lumMod val="50000"/>
                </a:schemeClr>
              </a:solidFill>
            </a:endParaRPr>
          </a:p>
        </p:txBody>
      </p:sp>
      <p:sp>
        <p:nvSpPr>
          <p:cNvPr id="36" name="TextBox 35">
            <a:extLst>
              <a:ext uri="{FF2B5EF4-FFF2-40B4-BE49-F238E27FC236}">
                <a16:creationId xmlns:a16="http://schemas.microsoft.com/office/drawing/2014/main" id="{4D09A72A-5A36-EB4C-C5BC-A6E8B1812548}"/>
              </a:ext>
            </a:extLst>
          </p:cNvPr>
          <p:cNvSpPr txBox="1"/>
          <p:nvPr/>
        </p:nvSpPr>
        <p:spPr>
          <a:xfrm>
            <a:off x="5889655" y="1053331"/>
            <a:ext cx="1928239" cy="253916"/>
          </a:xfrm>
          <a:prstGeom prst="rect">
            <a:avLst/>
          </a:prstGeom>
          <a:noFill/>
        </p:spPr>
        <p:txBody>
          <a:bodyPr wrap="square" rtlCol="0">
            <a:spAutoFit/>
          </a:bodyPr>
          <a:lstStyle/>
          <a:p>
            <a:r>
              <a:rPr lang="en-ZA" sz="1050" b="1" dirty="0">
                <a:latin typeface="Century Gothic" panose="020B0502020202020204" pitchFamily="34" charset="0"/>
              </a:rPr>
              <a:t>Customer Relationships</a:t>
            </a:r>
          </a:p>
        </p:txBody>
      </p:sp>
      <p:sp>
        <p:nvSpPr>
          <p:cNvPr id="37" name="TextBox 36">
            <a:extLst>
              <a:ext uri="{FF2B5EF4-FFF2-40B4-BE49-F238E27FC236}">
                <a16:creationId xmlns:a16="http://schemas.microsoft.com/office/drawing/2014/main" id="{B944011B-B24B-E978-22CF-0CCE183E14CE}"/>
              </a:ext>
            </a:extLst>
          </p:cNvPr>
          <p:cNvSpPr txBox="1"/>
          <p:nvPr/>
        </p:nvSpPr>
        <p:spPr>
          <a:xfrm>
            <a:off x="5921473" y="1304062"/>
            <a:ext cx="1665908" cy="1061829"/>
          </a:xfrm>
          <a:prstGeom prst="rect">
            <a:avLst/>
          </a:prstGeom>
          <a:noFill/>
        </p:spPr>
        <p:txBody>
          <a:bodyPr wrap="square" rtlCol="0">
            <a:spAutoFit/>
          </a:bodyPr>
          <a:lstStyle/>
          <a:p>
            <a:pPr algn="l">
              <a:buFont typeface="Arial" panose="020B0604020202020204" pitchFamily="34" charset="0"/>
              <a:buChar char="•"/>
            </a:pPr>
            <a:r>
              <a:rPr lang="en-US" sz="900" b="0" i="0" dirty="0">
                <a:solidFill>
                  <a:schemeClr val="bg1">
                    <a:lumMod val="50000"/>
                  </a:schemeClr>
                </a:solidFill>
                <a:effectLst/>
                <a:latin typeface="Söhne"/>
              </a:rPr>
              <a:t>How do you build and maintain relationships with your customers?</a:t>
            </a:r>
          </a:p>
          <a:p>
            <a:pPr algn="l">
              <a:buFont typeface="Arial" panose="020B0604020202020204" pitchFamily="34" charset="0"/>
              <a:buChar char="•"/>
            </a:pPr>
            <a:r>
              <a:rPr lang="en-US" sz="900" b="0" i="0" dirty="0">
                <a:solidFill>
                  <a:schemeClr val="bg1">
                    <a:lumMod val="50000"/>
                  </a:schemeClr>
                </a:solidFill>
                <a:effectLst/>
                <a:latin typeface="Söhne"/>
              </a:rPr>
              <a:t>What strategies do you use to engage and retain them?</a:t>
            </a:r>
          </a:p>
          <a:p>
            <a:pPr algn="l">
              <a:buFont typeface="Arial" panose="020B0604020202020204" pitchFamily="34" charset="0"/>
              <a:buChar char="•"/>
            </a:pPr>
            <a:endParaRPr lang="en-US" sz="900" dirty="0">
              <a:solidFill>
                <a:schemeClr val="bg1">
                  <a:lumMod val="50000"/>
                </a:schemeClr>
              </a:solidFill>
              <a:latin typeface="Söhne"/>
            </a:endParaRPr>
          </a:p>
          <a:p>
            <a:pPr algn="l"/>
            <a:endParaRPr lang="en-ZA" sz="900" dirty="0">
              <a:solidFill>
                <a:schemeClr val="bg1">
                  <a:lumMod val="50000"/>
                </a:schemeClr>
              </a:solidFill>
            </a:endParaRPr>
          </a:p>
        </p:txBody>
      </p:sp>
      <p:sp>
        <p:nvSpPr>
          <p:cNvPr id="38" name="TextBox 37">
            <a:extLst>
              <a:ext uri="{FF2B5EF4-FFF2-40B4-BE49-F238E27FC236}">
                <a16:creationId xmlns:a16="http://schemas.microsoft.com/office/drawing/2014/main" id="{0F2BA276-4FEE-614D-5E96-19B8676E96A3}"/>
              </a:ext>
            </a:extLst>
          </p:cNvPr>
          <p:cNvSpPr txBox="1"/>
          <p:nvPr/>
        </p:nvSpPr>
        <p:spPr>
          <a:xfrm>
            <a:off x="5874349" y="2834833"/>
            <a:ext cx="1567491" cy="253916"/>
          </a:xfrm>
          <a:prstGeom prst="rect">
            <a:avLst/>
          </a:prstGeom>
          <a:noFill/>
        </p:spPr>
        <p:txBody>
          <a:bodyPr wrap="square" rtlCol="0">
            <a:spAutoFit/>
          </a:bodyPr>
          <a:lstStyle/>
          <a:p>
            <a:r>
              <a:rPr lang="en-ZA" sz="1050" b="1" dirty="0">
                <a:latin typeface="Century Gothic" panose="020B0502020202020204" pitchFamily="34" charset="0"/>
              </a:rPr>
              <a:t>Channels</a:t>
            </a:r>
          </a:p>
        </p:txBody>
      </p:sp>
      <p:sp>
        <p:nvSpPr>
          <p:cNvPr id="39" name="TextBox 38">
            <a:extLst>
              <a:ext uri="{FF2B5EF4-FFF2-40B4-BE49-F238E27FC236}">
                <a16:creationId xmlns:a16="http://schemas.microsoft.com/office/drawing/2014/main" id="{EF642BBF-0624-B192-061D-97295C5EED79}"/>
              </a:ext>
            </a:extLst>
          </p:cNvPr>
          <p:cNvSpPr txBox="1"/>
          <p:nvPr/>
        </p:nvSpPr>
        <p:spPr>
          <a:xfrm>
            <a:off x="5882666" y="3052355"/>
            <a:ext cx="1665908" cy="646331"/>
          </a:xfrm>
          <a:prstGeom prst="rect">
            <a:avLst/>
          </a:prstGeom>
          <a:noFill/>
        </p:spPr>
        <p:txBody>
          <a:bodyPr wrap="square" rtlCol="0">
            <a:spAutoFit/>
          </a:bodyPr>
          <a:lstStyle/>
          <a:p>
            <a:pPr algn="l">
              <a:buFont typeface="Arial" panose="020B0604020202020204" pitchFamily="34" charset="0"/>
              <a:buChar char="•"/>
            </a:pPr>
            <a:r>
              <a:rPr lang="en-US" sz="900" b="0" i="0" dirty="0">
                <a:solidFill>
                  <a:schemeClr val="bg1">
                    <a:lumMod val="50000"/>
                  </a:schemeClr>
                </a:solidFill>
                <a:effectLst/>
                <a:latin typeface="Söhne"/>
              </a:rPr>
              <a:t>What channels do you use to reach your customers?</a:t>
            </a:r>
          </a:p>
          <a:p>
            <a:pPr algn="l">
              <a:buFont typeface="Arial" panose="020B0604020202020204" pitchFamily="34" charset="0"/>
              <a:buChar char="•"/>
            </a:pPr>
            <a:r>
              <a:rPr lang="en-US" sz="900" b="0" i="0" dirty="0">
                <a:solidFill>
                  <a:schemeClr val="bg1">
                    <a:lumMod val="50000"/>
                  </a:schemeClr>
                </a:solidFill>
                <a:effectLst/>
                <a:latin typeface="Söhne"/>
              </a:rPr>
              <a:t>How do you deliver your product or service to them?</a:t>
            </a:r>
            <a:endParaRPr lang="en-ZA" sz="900" dirty="0">
              <a:solidFill>
                <a:schemeClr val="bg1">
                  <a:lumMod val="50000"/>
                </a:schemeClr>
              </a:solidFill>
            </a:endParaRPr>
          </a:p>
        </p:txBody>
      </p:sp>
      <p:sp>
        <p:nvSpPr>
          <p:cNvPr id="40" name="TextBox 39">
            <a:extLst>
              <a:ext uri="{FF2B5EF4-FFF2-40B4-BE49-F238E27FC236}">
                <a16:creationId xmlns:a16="http://schemas.microsoft.com/office/drawing/2014/main" id="{D87D0E1E-1126-20BD-E0AA-E693731C44E4}"/>
              </a:ext>
            </a:extLst>
          </p:cNvPr>
          <p:cNvSpPr txBox="1"/>
          <p:nvPr/>
        </p:nvSpPr>
        <p:spPr>
          <a:xfrm>
            <a:off x="7769318" y="1064039"/>
            <a:ext cx="1567491" cy="253916"/>
          </a:xfrm>
          <a:prstGeom prst="rect">
            <a:avLst/>
          </a:prstGeom>
          <a:noFill/>
        </p:spPr>
        <p:txBody>
          <a:bodyPr wrap="square" rtlCol="0">
            <a:spAutoFit/>
          </a:bodyPr>
          <a:lstStyle/>
          <a:p>
            <a:r>
              <a:rPr lang="en-ZA" sz="1050" b="1" dirty="0">
                <a:latin typeface="Century Gothic" panose="020B0502020202020204" pitchFamily="34" charset="0"/>
              </a:rPr>
              <a:t>Customer Segments </a:t>
            </a:r>
          </a:p>
        </p:txBody>
      </p:sp>
      <p:sp>
        <p:nvSpPr>
          <p:cNvPr id="41" name="TextBox 40">
            <a:extLst>
              <a:ext uri="{FF2B5EF4-FFF2-40B4-BE49-F238E27FC236}">
                <a16:creationId xmlns:a16="http://schemas.microsoft.com/office/drawing/2014/main" id="{1FF3A65E-33B1-51E7-685B-9612EBE76AC8}"/>
              </a:ext>
            </a:extLst>
          </p:cNvPr>
          <p:cNvSpPr txBox="1"/>
          <p:nvPr/>
        </p:nvSpPr>
        <p:spPr>
          <a:xfrm>
            <a:off x="7790976" y="1304062"/>
            <a:ext cx="1665908" cy="646331"/>
          </a:xfrm>
          <a:prstGeom prst="rect">
            <a:avLst/>
          </a:prstGeom>
          <a:noFill/>
        </p:spPr>
        <p:txBody>
          <a:bodyPr wrap="square" rtlCol="0">
            <a:spAutoFit/>
          </a:bodyPr>
          <a:lstStyle/>
          <a:p>
            <a:pPr algn="l">
              <a:buFont typeface="Arial" panose="020B0604020202020204" pitchFamily="34" charset="0"/>
              <a:buChar char="•"/>
            </a:pPr>
            <a:r>
              <a:rPr lang="en-US" sz="900" b="0" i="0" dirty="0">
                <a:solidFill>
                  <a:schemeClr val="bg1">
                    <a:lumMod val="50000"/>
                  </a:schemeClr>
                </a:solidFill>
                <a:effectLst/>
                <a:latin typeface="Söhne"/>
              </a:rPr>
              <a:t>Who are your target customers?</a:t>
            </a:r>
          </a:p>
          <a:p>
            <a:pPr algn="l">
              <a:buFont typeface="Arial" panose="020B0604020202020204" pitchFamily="34" charset="0"/>
              <a:buChar char="•"/>
            </a:pPr>
            <a:r>
              <a:rPr lang="en-US" sz="900" b="0" i="0" dirty="0">
                <a:solidFill>
                  <a:schemeClr val="bg1">
                    <a:lumMod val="50000"/>
                  </a:schemeClr>
                </a:solidFill>
                <a:effectLst/>
                <a:latin typeface="Söhne"/>
              </a:rPr>
              <a:t>What are their characteristics and needs?</a:t>
            </a:r>
            <a:endParaRPr lang="en-ZA" sz="900" dirty="0">
              <a:solidFill>
                <a:schemeClr val="bg1">
                  <a:lumMod val="50000"/>
                </a:schemeClr>
              </a:solidFill>
            </a:endParaRPr>
          </a:p>
        </p:txBody>
      </p:sp>
      <p:sp>
        <p:nvSpPr>
          <p:cNvPr id="42" name="TextBox 41">
            <a:extLst>
              <a:ext uri="{FF2B5EF4-FFF2-40B4-BE49-F238E27FC236}">
                <a16:creationId xmlns:a16="http://schemas.microsoft.com/office/drawing/2014/main" id="{784AB13A-8EE2-BBFB-0746-53D8B05D904D}"/>
              </a:ext>
            </a:extLst>
          </p:cNvPr>
          <p:cNvSpPr txBox="1"/>
          <p:nvPr/>
        </p:nvSpPr>
        <p:spPr>
          <a:xfrm>
            <a:off x="258235" y="4567624"/>
            <a:ext cx="1567491" cy="253916"/>
          </a:xfrm>
          <a:prstGeom prst="rect">
            <a:avLst/>
          </a:prstGeom>
          <a:noFill/>
        </p:spPr>
        <p:txBody>
          <a:bodyPr wrap="square" rtlCol="0">
            <a:spAutoFit/>
          </a:bodyPr>
          <a:lstStyle/>
          <a:p>
            <a:r>
              <a:rPr lang="en-ZA" sz="1050" b="1" dirty="0">
                <a:latin typeface="Century Gothic" panose="020B0502020202020204" pitchFamily="34" charset="0"/>
              </a:rPr>
              <a:t>Cost Structure </a:t>
            </a:r>
          </a:p>
        </p:txBody>
      </p:sp>
      <p:sp>
        <p:nvSpPr>
          <p:cNvPr id="43" name="TextBox 42">
            <a:extLst>
              <a:ext uri="{FF2B5EF4-FFF2-40B4-BE49-F238E27FC236}">
                <a16:creationId xmlns:a16="http://schemas.microsoft.com/office/drawing/2014/main" id="{9506BA6D-45E6-C704-E9CF-17128CFB49AC}"/>
              </a:ext>
            </a:extLst>
          </p:cNvPr>
          <p:cNvSpPr txBox="1"/>
          <p:nvPr/>
        </p:nvSpPr>
        <p:spPr>
          <a:xfrm>
            <a:off x="265996" y="4791192"/>
            <a:ext cx="3322778" cy="369332"/>
          </a:xfrm>
          <a:prstGeom prst="rect">
            <a:avLst/>
          </a:prstGeom>
          <a:noFill/>
        </p:spPr>
        <p:txBody>
          <a:bodyPr wrap="square" rtlCol="0">
            <a:spAutoFit/>
          </a:bodyPr>
          <a:lstStyle/>
          <a:p>
            <a:pPr algn="l">
              <a:buFont typeface="Arial" panose="020B0604020202020204" pitchFamily="34" charset="0"/>
              <a:buChar char="•"/>
            </a:pPr>
            <a:r>
              <a:rPr lang="en-US" sz="900" b="0" i="0" dirty="0">
                <a:solidFill>
                  <a:schemeClr val="bg1">
                    <a:lumMod val="50000"/>
                  </a:schemeClr>
                </a:solidFill>
                <a:effectLst/>
                <a:latin typeface="Söhne"/>
              </a:rPr>
              <a:t>What are the main costs associated with running your business?</a:t>
            </a:r>
          </a:p>
          <a:p>
            <a:pPr algn="l">
              <a:buFont typeface="Arial" panose="020B0604020202020204" pitchFamily="34" charset="0"/>
              <a:buChar char="•"/>
            </a:pPr>
            <a:r>
              <a:rPr lang="en-US" sz="900" b="0" i="0" dirty="0">
                <a:solidFill>
                  <a:schemeClr val="bg1">
                    <a:lumMod val="50000"/>
                  </a:schemeClr>
                </a:solidFill>
                <a:effectLst/>
                <a:latin typeface="Söhne"/>
              </a:rPr>
              <a:t>Identify fixed costs, variable costs, and economies of scale.</a:t>
            </a:r>
            <a:endParaRPr lang="en-ZA" sz="900" dirty="0">
              <a:solidFill>
                <a:schemeClr val="bg1">
                  <a:lumMod val="50000"/>
                </a:schemeClr>
              </a:solidFill>
            </a:endParaRPr>
          </a:p>
        </p:txBody>
      </p:sp>
      <p:sp>
        <p:nvSpPr>
          <p:cNvPr id="44" name="TextBox 43">
            <a:extLst>
              <a:ext uri="{FF2B5EF4-FFF2-40B4-BE49-F238E27FC236}">
                <a16:creationId xmlns:a16="http://schemas.microsoft.com/office/drawing/2014/main" id="{779E155D-A272-BA41-7230-E5C7563517FB}"/>
              </a:ext>
            </a:extLst>
          </p:cNvPr>
          <p:cNvSpPr txBox="1"/>
          <p:nvPr/>
        </p:nvSpPr>
        <p:spPr>
          <a:xfrm>
            <a:off x="5011902" y="4584736"/>
            <a:ext cx="1762524" cy="253916"/>
          </a:xfrm>
          <a:prstGeom prst="rect">
            <a:avLst/>
          </a:prstGeom>
          <a:noFill/>
        </p:spPr>
        <p:txBody>
          <a:bodyPr wrap="square" rtlCol="0">
            <a:spAutoFit/>
          </a:bodyPr>
          <a:lstStyle/>
          <a:p>
            <a:r>
              <a:rPr lang="en-ZA" sz="1050" b="1" dirty="0">
                <a:latin typeface="Century Gothic" panose="020B0502020202020204" pitchFamily="34" charset="0"/>
              </a:rPr>
              <a:t>Revenue Streams</a:t>
            </a:r>
          </a:p>
        </p:txBody>
      </p:sp>
      <p:sp>
        <p:nvSpPr>
          <p:cNvPr id="45" name="TextBox 44">
            <a:extLst>
              <a:ext uri="{FF2B5EF4-FFF2-40B4-BE49-F238E27FC236}">
                <a16:creationId xmlns:a16="http://schemas.microsoft.com/office/drawing/2014/main" id="{646B7F3B-A0E7-FAEE-636B-30738437AEB9}"/>
              </a:ext>
            </a:extLst>
          </p:cNvPr>
          <p:cNvSpPr txBox="1"/>
          <p:nvPr/>
        </p:nvSpPr>
        <p:spPr>
          <a:xfrm>
            <a:off x="5011902" y="4842842"/>
            <a:ext cx="3443840" cy="369332"/>
          </a:xfrm>
          <a:prstGeom prst="rect">
            <a:avLst/>
          </a:prstGeom>
          <a:noFill/>
        </p:spPr>
        <p:txBody>
          <a:bodyPr wrap="square" rtlCol="0">
            <a:spAutoFit/>
          </a:bodyPr>
          <a:lstStyle/>
          <a:p>
            <a:pPr algn="l">
              <a:buFont typeface="Arial" panose="020B0604020202020204" pitchFamily="34" charset="0"/>
              <a:buChar char="•"/>
            </a:pPr>
            <a:r>
              <a:rPr lang="en-US" sz="900" b="0" i="0" dirty="0">
                <a:solidFill>
                  <a:schemeClr val="bg1">
                    <a:lumMod val="50000"/>
                  </a:schemeClr>
                </a:solidFill>
                <a:effectLst/>
                <a:latin typeface="Söhne"/>
              </a:rPr>
              <a:t>How does your business generate revenue?</a:t>
            </a:r>
          </a:p>
          <a:p>
            <a:pPr algn="l">
              <a:buFont typeface="Arial" panose="020B0604020202020204" pitchFamily="34" charset="0"/>
              <a:buChar char="•"/>
            </a:pPr>
            <a:r>
              <a:rPr lang="en-US" sz="900" b="0" i="0" dirty="0">
                <a:solidFill>
                  <a:schemeClr val="bg1">
                    <a:lumMod val="50000"/>
                  </a:schemeClr>
                </a:solidFill>
                <a:effectLst/>
                <a:latin typeface="Söhne"/>
              </a:rPr>
              <a:t>What are the pricing mechanisms or revenue models?</a:t>
            </a:r>
            <a:endParaRPr lang="en-ZA" sz="900" dirty="0">
              <a:solidFill>
                <a:schemeClr val="bg1">
                  <a:lumMod val="50000"/>
                </a:schemeClr>
              </a:solidFill>
            </a:endParaRPr>
          </a:p>
        </p:txBody>
      </p:sp>
    </p:spTree>
    <p:extLst>
      <p:ext uri="{BB962C8B-B14F-4D97-AF65-F5344CB8AC3E}">
        <p14:creationId xmlns:p14="http://schemas.microsoft.com/office/powerpoint/2010/main" val="40087468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2475</TotalTime>
  <Words>896</Words>
  <Application>Microsoft Macintosh PowerPoint</Application>
  <PresentationFormat>A4 Paper (210x297 mm)</PresentationFormat>
  <Paragraphs>80</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Century Gothic</vt:lpstr>
      <vt:lpstr>Montserrat</vt:lpstr>
      <vt:lpstr>Söhne</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Masego Moselane</dc:creator>
  <cp:lastModifiedBy>Joseph Mbedzi</cp:lastModifiedBy>
  <cp:revision>2</cp:revision>
  <dcterms:created xsi:type="dcterms:W3CDTF">2023-07-11T00:16:50Z</dcterms:created>
  <dcterms:modified xsi:type="dcterms:W3CDTF">2023-07-19T12:52:12Z</dcterms:modified>
</cp:coreProperties>
</file>